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3"/>
  </p:notesMasterIdLst>
  <p:sldIdLst>
    <p:sldId id="256" r:id="rId2"/>
    <p:sldId id="264" r:id="rId3"/>
    <p:sldId id="265" r:id="rId4"/>
    <p:sldId id="266" r:id="rId5"/>
    <p:sldId id="268" r:id="rId6"/>
    <p:sldId id="271" r:id="rId7"/>
    <p:sldId id="272" r:id="rId8"/>
    <p:sldId id="275" r:id="rId9"/>
    <p:sldId id="277" r:id="rId10"/>
    <p:sldId id="278" r:id="rId11"/>
    <p:sldId id="274" r:id="rId12"/>
  </p:sldIdLst>
  <p:sldSz cx="9144000" cy="5143500" type="screen16x9"/>
  <p:notesSz cx="6858000" cy="9144000"/>
  <p:embeddedFontLst>
    <p:embeddedFont>
      <p:font typeface="Franklin Gothic Book" panose="020B0503020102020204" pitchFamily="34" charset="0"/>
      <p:regular r:id="rId14"/>
      <p:italic r:id="rId15"/>
    </p:embeddedFont>
    <p:embeddedFont>
      <p:font typeface="Montserrat" pitchFamily="2" charset="77"/>
      <p:regular r:id="rId16"/>
      <p:bold r:id="rId17"/>
      <p:italic r:id="rId18"/>
      <p:boldItalic r:id="rId19"/>
    </p:embeddedFont>
    <p:embeddedFont>
      <p:font typeface="Montserrat ExtraBold" pitchFamily="2" charset="77"/>
      <p:bold r:id="rId20"/>
      <p:italic r:id="rId21"/>
      <p:boldItalic r:id="rId22"/>
    </p:embeddedFont>
    <p:embeddedFont>
      <p:font typeface="Montserrat Light" pitchFamily="2" charset="77"/>
      <p:regular r:id="rId23"/>
      <p:italic r:id="rId24"/>
    </p:embeddedFont>
    <p:embeddedFont>
      <p:font typeface="Montserrat SemiBold" pitchFamily="2" charset="77"/>
      <p:regular r:id="rId25"/>
      <p:bold r:id="rId26"/>
      <p:italic r:id="rId27"/>
      <p:boldItalic r:id="rId28"/>
    </p:embeddedFont>
    <p:embeddedFont>
      <p:font typeface="Open Sans" pitchFamily="2" charset="0"/>
      <p:regular r:id="rId29"/>
      <p:bold r:id="rId30"/>
      <p:italic r:id="rId31"/>
      <p:boldItalic r:id="rId32"/>
    </p:embeddedFont>
    <p:embeddedFont>
      <p:font typeface="Open Sans Light" panose="020B0306030504020204" pitchFamily="34"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F0FF"/>
    <a:srgbClr val="0087AC"/>
    <a:srgbClr val="000000"/>
    <a:srgbClr val="929292"/>
    <a:srgbClr val="0487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09"/>
    <p:restoredTop sz="71088"/>
  </p:normalViewPr>
  <p:slideViewPr>
    <p:cSldViewPr snapToGrid="0">
      <p:cViewPr>
        <p:scale>
          <a:sx n="180" d="100"/>
          <a:sy n="180" d="100"/>
        </p:scale>
        <p:origin x="-1320"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21" Type="http://schemas.openxmlformats.org/officeDocument/2006/relationships/font" Target="fonts/font8.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8f5ad84c1c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7" name="Google Shape;127;g8f5ad84c1c_2_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g8f5ad84c1c_2_75: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a:solidFill>
                  <a:srgbClr val="000000"/>
                </a:solidFill>
                <a:latin typeface="Arial"/>
                <a:ea typeface="Arial"/>
                <a:cs typeface="Arial"/>
                <a:sym typeface="Arial"/>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1" i="0" u="none" strike="noStrike" cap="none" dirty="0">
                <a:solidFill>
                  <a:srgbClr val="000000"/>
                </a:solidFill>
                <a:effectLst/>
                <a:latin typeface="Arial"/>
                <a:ea typeface="Arial"/>
                <a:cs typeface="Arial"/>
                <a:sym typeface="Arial"/>
              </a:rPr>
              <a:t>Why is responsibility important- Feelings</a:t>
            </a:r>
          </a:p>
          <a:p>
            <a:pPr marL="158750" indent="0">
              <a:buNone/>
            </a:pPr>
            <a:r>
              <a:rPr lang="en-US" sz="1100" b="0" i="0" u="none" strike="noStrike" cap="none" dirty="0">
                <a:solidFill>
                  <a:srgbClr val="000000"/>
                </a:solidFill>
                <a:effectLst/>
                <a:latin typeface="Arial"/>
                <a:ea typeface="Arial"/>
                <a:cs typeface="Arial"/>
                <a:sym typeface="Arial"/>
              </a:rPr>
              <a:t>Being responsible feels better than being irresponsible, in the long run. Sometimes it’s hard to do the right, or responsible, thing in the moment. It can be tempting to do what you want to do instead of what you need to do. But long term, actions have consequences. Being responsible gets you the result you want. Irresponsible decisions lead to negative consequences that are no fun. </a:t>
            </a: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When it’s hard to do the responsible thing, think about how it will feel later when you have to pay for the consequences of your actions. </a:t>
            </a:r>
          </a:p>
          <a:p>
            <a:pPr marL="158750" indent="0">
              <a:buNone/>
            </a:pPr>
            <a:r>
              <a:rPr lang="en-US" sz="1100" b="0" i="0" u="none" strike="noStrike" cap="none" dirty="0">
                <a:solidFill>
                  <a:srgbClr val="000000"/>
                </a:solidFill>
                <a:effectLst/>
                <a:latin typeface="Arial"/>
                <a:ea typeface="Arial"/>
                <a:cs typeface="Arial"/>
                <a:sym typeface="Arial"/>
              </a:rPr>
              <a:t>When you’re a kid, it may not seem like that big of a deal. As you get older, the choices and the consequences become more significant</a:t>
            </a:r>
            <a:r>
              <a:rPr lang="en-US" dirty="0">
                <a:effectLst/>
              </a:rPr>
              <a:t> </a:t>
            </a:r>
            <a:endParaRPr lang="en-US" dirty="0"/>
          </a:p>
        </p:txBody>
      </p:sp>
    </p:spTree>
    <p:extLst>
      <p:ext uri="{BB962C8B-B14F-4D97-AF65-F5344CB8AC3E}">
        <p14:creationId xmlns:p14="http://schemas.microsoft.com/office/powerpoint/2010/main" val="3913959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1" i="0" u="none" strike="noStrike" cap="none" dirty="0">
                <a:solidFill>
                  <a:srgbClr val="000000"/>
                </a:solidFill>
                <a:effectLst/>
                <a:latin typeface="Arial"/>
                <a:ea typeface="Arial"/>
                <a:cs typeface="Arial"/>
                <a:sym typeface="Arial"/>
              </a:rPr>
              <a:t>Summary- What is Responsibility</a:t>
            </a:r>
          </a:p>
          <a:p>
            <a:pPr marL="158750" indent="0">
              <a:buNone/>
            </a:pPr>
            <a:r>
              <a:rPr lang="en-US" sz="1100" b="0" i="0" u="none" strike="noStrike" cap="none" dirty="0">
                <a:solidFill>
                  <a:srgbClr val="000000"/>
                </a:solidFill>
                <a:effectLst/>
                <a:latin typeface="Arial"/>
                <a:ea typeface="Arial"/>
                <a:cs typeface="Arial"/>
                <a:sym typeface="Arial"/>
              </a:rPr>
              <a:t>Restate what responsibility is.</a:t>
            </a:r>
            <a:endParaRPr lang="en-US" dirty="0"/>
          </a:p>
        </p:txBody>
      </p:sp>
    </p:spTree>
    <p:extLst>
      <p:ext uri="{BB962C8B-B14F-4D97-AF65-F5344CB8AC3E}">
        <p14:creationId xmlns:p14="http://schemas.microsoft.com/office/powerpoint/2010/main" val="2312110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1" i="0" u="none" strike="noStrike" cap="none" dirty="0">
                <a:solidFill>
                  <a:srgbClr val="000000"/>
                </a:solidFill>
                <a:effectLst/>
                <a:latin typeface="Arial"/>
                <a:ea typeface="Arial"/>
                <a:cs typeface="Arial"/>
                <a:sym typeface="Arial"/>
              </a:rPr>
              <a:t>Ways we Talk about Responsibility</a:t>
            </a:r>
          </a:p>
          <a:p>
            <a:pPr marL="158750" indent="0">
              <a:buNone/>
            </a:pPr>
            <a:r>
              <a:rPr lang="en-US" sz="1100" b="0" i="0" u="none" strike="noStrike" cap="none" dirty="0">
                <a:solidFill>
                  <a:srgbClr val="000000"/>
                </a:solidFill>
                <a:effectLst/>
                <a:latin typeface="Arial"/>
                <a:ea typeface="Arial"/>
                <a:cs typeface="Arial"/>
                <a:sym typeface="Arial"/>
              </a:rPr>
              <a:t>There are different ways we use the word responsibility, including Be responsible, Take responsibility, It’s your responsibility, Act responsibly. </a:t>
            </a:r>
          </a:p>
          <a:p>
            <a:pPr marL="158750" indent="0">
              <a:buNone/>
            </a:pPr>
            <a:r>
              <a:rPr lang="en-US" sz="1100" b="0" i="0" u="none" strike="noStrike" cap="none" dirty="0">
                <a:solidFill>
                  <a:srgbClr val="000000"/>
                </a:solidFill>
                <a:effectLst/>
                <a:latin typeface="Arial"/>
                <a:ea typeface="Arial"/>
                <a:cs typeface="Arial"/>
                <a:sym typeface="Arial"/>
              </a:rPr>
              <a:t>What are some other ways students hear the word “Responsible” used?</a:t>
            </a:r>
          </a:p>
          <a:p>
            <a:pPr marL="158750" indent="0">
              <a:buNone/>
            </a:pPr>
            <a:r>
              <a:rPr lang="en-US" sz="1100" b="0" i="0" u="none" strike="noStrike" cap="none" dirty="0">
                <a:solidFill>
                  <a:srgbClr val="000000"/>
                </a:solidFill>
                <a:effectLst/>
                <a:latin typeface="Arial"/>
                <a:ea typeface="Arial"/>
                <a:cs typeface="Arial"/>
                <a:sym typeface="Arial"/>
              </a:rPr>
              <a:t>All of these ways of talking about responsibility are related to doing the things we are supposed to </a:t>
            </a:r>
            <a:r>
              <a:rPr lang="en-US" sz="1100" b="0" i="0" u="none" strike="noStrike" cap="none" dirty="0" err="1">
                <a:solidFill>
                  <a:srgbClr val="000000"/>
                </a:solidFill>
                <a:effectLst/>
                <a:latin typeface="Arial"/>
                <a:ea typeface="Arial"/>
                <a:cs typeface="Arial"/>
                <a:sym typeface="Arial"/>
              </a:rPr>
              <a:t>do,or</a:t>
            </a:r>
            <a:r>
              <a:rPr lang="en-US" sz="1100" b="0" i="0" u="none" strike="noStrike" cap="none" dirty="0">
                <a:solidFill>
                  <a:srgbClr val="000000"/>
                </a:solidFill>
                <a:effectLst/>
                <a:latin typeface="Arial"/>
                <a:ea typeface="Arial"/>
                <a:cs typeface="Arial"/>
                <a:sym typeface="Arial"/>
              </a:rPr>
              <a:t> doing the things we are responsible for.</a:t>
            </a:r>
          </a:p>
          <a:p>
            <a:endParaRPr lang="en-US" dirty="0"/>
          </a:p>
        </p:txBody>
      </p:sp>
    </p:spTree>
    <p:extLst>
      <p:ext uri="{BB962C8B-B14F-4D97-AF65-F5344CB8AC3E}">
        <p14:creationId xmlns:p14="http://schemas.microsoft.com/office/powerpoint/2010/main" val="2084836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1" i="0" u="none" strike="noStrike" cap="none" dirty="0">
                <a:solidFill>
                  <a:srgbClr val="000000"/>
                </a:solidFill>
                <a:effectLst/>
                <a:latin typeface="Arial"/>
                <a:ea typeface="Arial"/>
                <a:cs typeface="Arial"/>
                <a:sym typeface="Arial"/>
              </a:rPr>
              <a:t>What is Responsibility</a:t>
            </a:r>
          </a:p>
          <a:p>
            <a:pPr marL="158750" indent="0">
              <a:buNone/>
            </a:pPr>
            <a:r>
              <a:rPr lang="en-US" sz="1100" b="0" i="0" u="none" strike="noStrike" cap="none" dirty="0">
                <a:solidFill>
                  <a:srgbClr val="000000"/>
                </a:solidFill>
                <a:effectLst/>
                <a:latin typeface="Arial"/>
                <a:ea typeface="Arial"/>
                <a:cs typeface="Arial"/>
                <a:sym typeface="Arial"/>
              </a:rPr>
              <a:t>Explain what a responsibility is- it’s something you are expected to do.  </a:t>
            </a:r>
          </a:p>
          <a:p>
            <a:pPr marL="457200" indent="-298450"/>
            <a:r>
              <a:rPr lang="en-US" sz="1100" b="0" i="0" u="none" strike="noStrike" cap="none" dirty="0">
                <a:solidFill>
                  <a:srgbClr val="000000"/>
                </a:solidFill>
                <a:effectLst/>
                <a:latin typeface="Arial"/>
                <a:ea typeface="Arial"/>
                <a:cs typeface="Arial"/>
                <a:sym typeface="Arial"/>
              </a:rPr>
              <a:t>When you do the thing you are expected to do, you are being responsible, and a positive result occurs.</a:t>
            </a:r>
          </a:p>
          <a:p>
            <a:pPr marL="457200" indent="-298450"/>
            <a:r>
              <a:rPr lang="en-US" sz="1100" b="0" i="0" u="none" strike="noStrike" cap="none" dirty="0">
                <a:solidFill>
                  <a:srgbClr val="000000"/>
                </a:solidFill>
                <a:effectLst/>
                <a:latin typeface="Arial"/>
                <a:ea typeface="Arial"/>
                <a:cs typeface="Arial"/>
                <a:sym typeface="Arial"/>
              </a:rPr>
              <a:t>When you do not do the thing you are supposed to do, you are not being responsible, or being irresponsible, and there is a negative consequence for having neglected your responsibility.</a:t>
            </a: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Being responsible has two components- 1) the act of doing the thing you are responsible for, and 2) accepting the good or negative outcome of your actions.</a:t>
            </a:r>
          </a:p>
          <a:p>
            <a:endParaRPr lang="en-US" dirty="0"/>
          </a:p>
        </p:txBody>
      </p:sp>
    </p:spTree>
    <p:extLst>
      <p:ext uri="{BB962C8B-B14F-4D97-AF65-F5344CB8AC3E}">
        <p14:creationId xmlns:p14="http://schemas.microsoft.com/office/powerpoint/2010/main" val="2843667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1" i="0" u="none" strike="noStrike" cap="none" dirty="0">
                <a:solidFill>
                  <a:srgbClr val="000000"/>
                </a:solidFill>
                <a:effectLst/>
                <a:latin typeface="Arial"/>
                <a:ea typeface="Arial"/>
                <a:cs typeface="Arial"/>
                <a:sym typeface="Arial"/>
              </a:rPr>
              <a:t>What are some examples of Responsibilities?</a:t>
            </a:r>
          </a:p>
          <a:p>
            <a:pPr marL="158750" indent="0">
              <a:buNone/>
            </a:pPr>
            <a:endParaRPr lang="en-US" sz="1100" b="1" i="0" u="none" strike="noStrike" cap="none" dirty="0">
              <a:solidFill>
                <a:srgbClr val="000000"/>
              </a:solidFill>
              <a:effectLst/>
              <a:latin typeface="Arial"/>
              <a:ea typeface="Arial"/>
              <a:cs typeface="Arial"/>
              <a:sym typeface="Arial"/>
            </a:endParaRPr>
          </a:p>
          <a:p>
            <a:pPr marL="158750" indent="0">
              <a:buNone/>
            </a:pPr>
            <a:r>
              <a:rPr lang="en-US" sz="1100" b="1" i="0" u="none" strike="noStrike" cap="none" dirty="0">
                <a:solidFill>
                  <a:srgbClr val="000000"/>
                </a:solidFill>
                <a:effectLst/>
                <a:latin typeface="Arial"/>
                <a:ea typeface="Arial"/>
                <a:cs typeface="Arial"/>
                <a:sym typeface="Arial"/>
              </a:rPr>
              <a:t>Responsibilities can be tasks, or jobs, that you are supposed to do.</a:t>
            </a:r>
            <a:r>
              <a:rPr lang="en-US" sz="1100" b="0" i="0" u="none" strike="noStrike" cap="none" dirty="0">
                <a:solidFill>
                  <a:srgbClr val="000000"/>
                </a:solidFill>
                <a:effectLst/>
                <a:latin typeface="Arial"/>
                <a:ea typeface="Arial"/>
                <a:cs typeface="Arial"/>
                <a:sym typeface="Arial"/>
              </a:rPr>
              <a:t> It’s a responsibility because there is a result or outcome you are working toward. If you don’t do the task, there is a negative result.</a:t>
            </a:r>
          </a:p>
          <a:p>
            <a:pPr marL="158750" indent="0">
              <a:buNone/>
            </a:pPr>
            <a:endParaRPr lang="en-US" sz="1100" b="1" i="0" u="none" strike="noStrike" cap="none" dirty="0">
              <a:solidFill>
                <a:srgbClr val="000000"/>
              </a:solidFill>
              <a:effectLst/>
              <a:latin typeface="Arial"/>
              <a:ea typeface="Arial"/>
              <a:cs typeface="Arial"/>
              <a:sym typeface="Arial"/>
            </a:endParaRPr>
          </a:p>
          <a:p>
            <a:pPr marL="158750" indent="0">
              <a:buNone/>
            </a:pPr>
            <a:r>
              <a:rPr lang="en-US" sz="1100" b="1" i="0" u="none" strike="noStrike" cap="none" dirty="0">
                <a:solidFill>
                  <a:srgbClr val="000000"/>
                </a:solidFill>
                <a:effectLst/>
                <a:latin typeface="Arial"/>
                <a:ea typeface="Arial"/>
                <a:cs typeface="Arial"/>
                <a:sym typeface="Arial"/>
              </a:rPr>
              <a:t>Responsibilities can have to do with how we act / behave around others</a:t>
            </a:r>
            <a:r>
              <a:rPr lang="en-US" sz="1100" b="0" i="0" u="none" strike="noStrike" cap="none" dirty="0">
                <a:solidFill>
                  <a:srgbClr val="000000"/>
                </a:solidFill>
                <a:effectLst/>
                <a:latin typeface="Arial"/>
                <a:ea typeface="Arial"/>
                <a:cs typeface="Arial"/>
                <a:sym typeface="Arial"/>
              </a:rPr>
              <a:t>. We are expected to act a certain way (be responsible in how we act) because if we don’t there may be a negative outcome. </a:t>
            </a: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Discuss some tasks and behavior expectations and the positive or negative consequences of being responsible or irresponsible. For example:</a:t>
            </a:r>
          </a:p>
          <a:p>
            <a:pPr marL="457200" indent="-298450"/>
            <a:r>
              <a:rPr lang="en-US" sz="1100" b="0" i="0" u="none" strike="noStrike" cap="none" dirty="0">
                <a:solidFill>
                  <a:srgbClr val="000000"/>
                </a:solidFill>
                <a:effectLst/>
                <a:latin typeface="Arial"/>
                <a:ea typeface="Arial"/>
                <a:cs typeface="Arial"/>
                <a:sym typeface="Arial"/>
              </a:rPr>
              <a:t>Do your homework- </a:t>
            </a:r>
          </a:p>
          <a:p>
            <a:pPr marL="158750" lvl="0" indent="0">
              <a:buNone/>
            </a:pPr>
            <a:r>
              <a:rPr lang="en-US" sz="1100" b="0" i="0" u="none" strike="noStrike" cap="none" dirty="0">
                <a:solidFill>
                  <a:srgbClr val="000000"/>
                </a:solidFill>
                <a:effectLst/>
                <a:latin typeface="Arial"/>
                <a:ea typeface="Arial"/>
                <a:cs typeface="Arial"/>
                <a:sym typeface="Arial"/>
              </a:rPr>
              <a:t>If you do it, you learn and it helps prepare you for life. It may also keep your parents and teachers happy and you may get praise. </a:t>
            </a:r>
          </a:p>
          <a:p>
            <a:pPr marL="158750" lvl="0" indent="0">
              <a:buNone/>
            </a:pPr>
            <a:r>
              <a:rPr lang="en-US" sz="1100" b="0" i="0" u="none" strike="noStrike" cap="none" dirty="0">
                <a:solidFill>
                  <a:srgbClr val="000000"/>
                </a:solidFill>
                <a:effectLst/>
                <a:latin typeface="Arial"/>
                <a:ea typeface="Arial"/>
                <a:cs typeface="Arial"/>
                <a:sym typeface="Arial"/>
              </a:rPr>
              <a:t>If you don’t do it, it hurts your ability to learn and grow. Parents and teachers may be disappointed. There may be consequences like losing privileges until your work is done.</a:t>
            </a:r>
          </a:p>
          <a:p>
            <a:pPr marL="158750" indent="0">
              <a:buNone/>
            </a:pPr>
            <a:endParaRPr lang="en-US" sz="1100" b="0" i="0" u="none" strike="noStrike" cap="none" dirty="0">
              <a:solidFill>
                <a:srgbClr val="000000"/>
              </a:solidFill>
              <a:effectLst/>
              <a:latin typeface="Arial"/>
              <a:ea typeface="Arial"/>
              <a:cs typeface="Arial"/>
              <a:sym typeface="Arial"/>
            </a:endParaRPr>
          </a:p>
          <a:p>
            <a:pPr marL="457200" indent="-298450"/>
            <a:r>
              <a:rPr lang="en-US" sz="1100" b="0" i="0" u="none" strike="noStrike" cap="none" dirty="0">
                <a:solidFill>
                  <a:srgbClr val="000000"/>
                </a:solidFill>
                <a:effectLst/>
                <a:latin typeface="Arial"/>
                <a:ea typeface="Arial"/>
                <a:cs typeface="Arial"/>
                <a:sym typeface="Arial"/>
              </a:rPr>
              <a:t>Don’t hurt yourself of others</a:t>
            </a:r>
          </a:p>
          <a:p>
            <a:pPr marL="158750" lvl="0" indent="0">
              <a:buNone/>
            </a:pPr>
            <a:r>
              <a:rPr lang="en-US" sz="1100" b="0" i="0" u="none" strike="noStrike" cap="none" dirty="0">
                <a:solidFill>
                  <a:srgbClr val="000000"/>
                </a:solidFill>
                <a:effectLst/>
                <a:latin typeface="Arial"/>
                <a:ea typeface="Arial"/>
                <a:cs typeface="Arial"/>
                <a:sym typeface="Arial"/>
              </a:rPr>
              <a:t>It’s your responsibility think about how you are working in the classroom or playing outside. Acting responsibly helps keep you and others safe from harm.</a:t>
            </a:r>
          </a:p>
          <a:p>
            <a:endParaRPr lang="en-US" dirty="0"/>
          </a:p>
        </p:txBody>
      </p:sp>
    </p:spTree>
    <p:extLst>
      <p:ext uri="{BB962C8B-B14F-4D97-AF65-F5344CB8AC3E}">
        <p14:creationId xmlns:p14="http://schemas.microsoft.com/office/powerpoint/2010/main" val="3654406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1" i="0" u="none" strike="noStrike" cap="none" dirty="0">
                <a:solidFill>
                  <a:srgbClr val="000000"/>
                </a:solidFill>
                <a:effectLst/>
                <a:latin typeface="Arial"/>
                <a:ea typeface="Arial"/>
                <a:cs typeface="Arial"/>
                <a:sym typeface="Arial"/>
              </a:rPr>
              <a:t>Responsibility Scenarios</a:t>
            </a:r>
          </a:p>
          <a:p>
            <a:pPr marL="158750" indent="0">
              <a:buNone/>
            </a:pPr>
            <a:r>
              <a:rPr lang="en-US" sz="1100" b="0" i="0" u="none" strike="noStrike" cap="none" dirty="0">
                <a:solidFill>
                  <a:srgbClr val="000000"/>
                </a:solidFill>
                <a:effectLst/>
                <a:latin typeface="Arial"/>
                <a:ea typeface="Arial"/>
                <a:cs typeface="Arial"/>
                <a:sym typeface="Arial"/>
              </a:rPr>
              <a:t>Walk through the examples of being responsible. Compare what a responsible action is and its positive outcome (on the left) with the irresponsible action and its negative consequence (on the right.)</a:t>
            </a: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Being responsible is about choosing the right action, but it’s also about taking responsibility for the results (good or bad). How does it feel when you choose the responsible action? How does it feel when you face the consequences of the irresponsible action? </a:t>
            </a: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When it’s hard to do the responsible thing, how can thinking about the possible negative outcome (and how bad it will feel later) help you to choose the right action?</a:t>
            </a:r>
          </a:p>
          <a:p>
            <a:endParaRPr lang="en-US" dirty="0"/>
          </a:p>
        </p:txBody>
      </p:sp>
    </p:spTree>
    <p:extLst>
      <p:ext uri="{BB962C8B-B14F-4D97-AF65-F5344CB8AC3E}">
        <p14:creationId xmlns:p14="http://schemas.microsoft.com/office/powerpoint/2010/main" val="57042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2768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07849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8060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1" i="0" u="none" strike="noStrike" cap="none" dirty="0">
                <a:solidFill>
                  <a:srgbClr val="000000"/>
                </a:solidFill>
                <a:effectLst/>
                <a:latin typeface="Arial"/>
                <a:ea typeface="Arial"/>
                <a:cs typeface="Arial"/>
                <a:sym typeface="Arial"/>
              </a:rPr>
              <a:t>Why is responsibility important- Actions</a:t>
            </a:r>
          </a:p>
          <a:p>
            <a:pPr marL="158750" indent="0">
              <a:buNone/>
            </a:pPr>
            <a:r>
              <a:rPr lang="en-US" sz="1100" b="0" i="0" u="none" strike="noStrike" cap="none" dirty="0">
                <a:solidFill>
                  <a:srgbClr val="000000"/>
                </a:solidFill>
                <a:effectLst/>
                <a:latin typeface="Arial"/>
                <a:ea typeface="Arial"/>
                <a:cs typeface="Arial"/>
                <a:sym typeface="Arial"/>
              </a:rPr>
              <a:t>Being responsible is about linking actions with their consequences. One way to understand why responsibility is important is to consider what would happen if people were not responsible.  For example:</a:t>
            </a:r>
          </a:p>
          <a:p>
            <a:pPr marL="158750" lvl="0" indent="0">
              <a:buNone/>
            </a:pPr>
            <a:endParaRPr lang="en-US" sz="1100" b="0" i="0" u="none" strike="noStrike" cap="none" dirty="0">
              <a:solidFill>
                <a:srgbClr val="000000"/>
              </a:solidFill>
              <a:effectLst/>
              <a:latin typeface="Arial"/>
              <a:ea typeface="Arial"/>
              <a:cs typeface="Arial"/>
              <a:sym typeface="Arial"/>
            </a:endParaRPr>
          </a:p>
          <a:p>
            <a:pPr marL="457200" lvl="0" indent="-298450"/>
            <a:r>
              <a:rPr lang="en-US" sz="1100" b="0" i="0" u="none" strike="noStrike" cap="none" dirty="0">
                <a:solidFill>
                  <a:srgbClr val="000000"/>
                </a:solidFill>
                <a:effectLst/>
                <a:latin typeface="Arial"/>
                <a:ea typeface="Arial"/>
                <a:cs typeface="Arial"/>
                <a:sym typeface="Arial"/>
              </a:rPr>
              <a:t>Playing or working with others-  What could happen if someone plays too rough with others, doesn’t do their share of a group project, leaves sharp objects on the playground…</a:t>
            </a:r>
          </a:p>
          <a:p>
            <a:pPr marL="457200" lvl="0" indent="-298450"/>
            <a:r>
              <a:rPr lang="en-US" sz="1100" b="0" i="0" u="none" strike="noStrike" cap="none" dirty="0">
                <a:solidFill>
                  <a:srgbClr val="000000"/>
                </a:solidFill>
                <a:effectLst/>
                <a:latin typeface="Arial"/>
                <a:ea typeface="Arial"/>
                <a:cs typeface="Arial"/>
                <a:sym typeface="Arial"/>
              </a:rPr>
              <a:t>Taking care of their body- What could happen if someone eats lots of junk food or they ride their bike down a big hill where they can’t see cars coming?</a:t>
            </a:r>
          </a:p>
          <a:p>
            <a:pPr marL="457200" lvl="0" indent="-298450"/>
            <a:r>
              <a:rPr lang="en-US" sz="1100" b="0" i="0" u="none" strike="noStrike" cap="none" dirty="0">
                <a:solidFill>
                  <a:srgbClr val="000000"/>
                </a:solidFill>
                <a:effectLst/>
                <a:latin typeface="Arial"/>
                <a:ea typeface="Arial"/>
                <a:cs typeface="Arial"/>
                <a:sym typeface="Arial"/>
              </a:rPr>
              <a:t>Taking care of things and spaces: What could happen if people don’t pick up their trash, or don’t take care of their houses, or leave their toys lying around in the rain?</a:t>
            </a: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Sometimes if one person doesn’t do something it isn’t a big deal. But what if everybody did it? </a:t>
            </a:r>
          </a:p>
          <a:p>
            <a:pPr marL="457200" lvl="0" indent="-298450"/>
            <a:r>
              <a:rPr lang="en-US" sz="1100" b="0" i="0" u="none" strike="noStrike" cap="none" dirty="0">
                <a:solidFill>
                  <a:srgbClr val="000000"/>
                </a:solidFill>
                <a:effectLst/>
                <a:latin typeface="Arial"/>
                <a:ea typeface="Arial"/>
                <a:cs typeface="Arial"/>
                <a:sym typeface="Arial"/>
              </a:rPr>
              <a:t>Being responsible is a group effort- we each need to be responsible to others the way we’d like them to be responsible for our sake.</a:t>
            </a:r>
          </a:p>
          <a:p>
            <a:endParaRPr lang="en-US" dirty="0"/>
          </a:p>
        </p:txBody>
      </p:sp>
    </p:spTree>
    <p:extLst>
      <p:ext uri="{BB962C8B-B14F-4D97-AF65-F5344CB8AC3E}">
        <p14:creationId xmlns:p14="http://schemas.microsoft.com/office/powerpoint/2010/main" val="2107100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atin typeface="Montserrat" pitchFamily="2" charset="77"/>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itchFamily="2" charset="77"/>
          <a:ea typeface="Montserrat" pitchFamily="2"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itchFamily="2" charset="77"/>
          <a:ea typeface="Montserrat" pitchFamily="2"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5" name="Google Shape;129;p25">
            <a:extLst>
              <a:ext uri="{FF2B5EF4-FFF2-40B4-BE49-F238E27FC236}">
                <a16:creationId xmlns:a16="http://schemas.microsoft.com/office/drawing/2014/main" id="{5ABD8CC6-759D-9543-BA7C-76E4446FFC6B}"/>
              </a:ext>
            </a:extLst>
          </p:cNvPr>
          <p:cNvSpPr txBox="1"/>
          <p:nvPr/>
        </p:nvSpPr>
        <p:spPr>
          <a:xfrm>
            <a:off x="3215446" y="2029802"/>
            <a:ext cx="456438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4000" i="0" u="none" strike="noStrike" cap="none" dirty="0">
                <a:solidFill>
                  <a:schemeClr val="bg2"/>
                </a:solidFill>
              </a:rPr>
              <a:t>What is…</a:t>
            </a:r>
            <a:endParaRPr dirty="0">
              <a:solidFill>
                <a:schemeClr val="bg2"/>
              </a:solidFill>
            </a:endParaRPr>
          </a:p>
        </p:txBody>
      </p:sp>
      <p:sp>
        <p:nvSpPr>
          <p:cNvPr id="6" name="Google Shape;130;p25">
            <a:extLst>
              <a:ext uri="{FF2B5EF4-FFF2-40B4-BE49-F238E27FC236}">
                <a16:creationId xmlns:a16="http://schemas.microsoft.com/office/drawing/2014/main" id="{C8FEE001-958D-A9F6-F554-ECE849F45944}"/>
              </a:ext>
            </a:extLst>
          </p:cNvPr>
          <p:cNvSpPr txBox="1"/>
          <p:nvPr/>
        </p:nvSpPr>
        <p:spPr>
          <a:xfrm>
            <a:off x="3215446" y="2462108"/>
            <a:ext cx="5514454"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6000" i="0" u="none" strike="noStrike" cap="none" dirty="0">
                <a:solidFill>
                  <a:schemeClr val="bg2"/>
                </a:solidFill>
              </a:rPr>
              <a:t>Responsibility?</a:t>
            </a:r>
            <a:endParaRPr sz="6000" dirty="0">
              <a:solidFill>
                <a:schemeClr val="bg2"/>
              </a:solidFill>
            </a:endParaRPr>
          </a:p>
        </p:txBody>
      </p:sp>
      <p:sp>
        <p:nvSpPr>
          <p:cNvPr id="7" name="Google Shape;131;p25">
            <a:extLst>
              <a:ext uri="{FF2B5EF4-FFF2-40B4-BE49-F238E27FC236}">
                <a16:creationId xmlns:a16="http://schemas.microsoft.com/office/drawing/2014/main" id="{6EAAC7F8-7A9B-F629-2D0F-ECC75A75B41C}"/>
              </a:ext>
            </a:extLst>
          </p:cNvPr>
          <p:cNvSpPr/>
          <p:nvPr/>
        </p:nvSpPr>
        <p:spPr>
          <a:xfrm>
            <a:off x="0" y="4476584"/>
            <a:ext cx="9144000" cy="666916"/>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 name="Google Shape;132;p25">
            <a:extLst>
              <a:ext uri="{FF2B5EF4-FFF2-40B4-BE49-F238E27FC236}">
                <a16:creationId xmlns:a16="http://schemas.microsoft.com/office/drawing/2014/main" id="{750115AE-A789-3AC7-58DF-1907166D2B6C}"/>
              </a:ext>
            </a:extLst>
          </p:cNvPr>
          <p:cNvSpPr txBox="1"/>
          <p:nvPr/>
        </p:nvSpPr>
        <p:spPr>
          <a:xfrm>
            <a:off x="3324225" y="4708163"/>
            <a:ext cx="2495550" cy="1738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BACC6"/>
              </a:buClr>
              <a:buSzPts val="1400"/>
              <a:buFont typeface="Open Sans"/>
              <a:buNone/>
            </a:pPr>
            <a:r>
              <a:rPr lang="en" sz="1200" b="1" i="0" u="none" strike="noStrike" cap="none" dirty="0" err="1">
                <a:solidFill>
                  <a:schemeClr val="lt1"/>
                </a:solidFill>
                <a:latin typeface="Montserrat"/>
                <a:ea typeface="Montserrat"/>
                <a:cs typeface="Montserrat"/>
                <a:sym typeface="Montserrat"/>
              </a:rPr>
              <a:t>TalkingTreeBooks.com</a:t>
            </a:r>
            <a:endParaRPr sz="1200" b="0" i="0" u="none" strike="noStrike" cap="none" dirty="0">
              <a:solidFill>
                <a:schemeClr val="lt1"/>
              </a:solidFill>
              <a:latin typeface="Montserrat"/>
              <a:ea typeface="Montserrat"/>
              <a:cs typeface="Montserrat"/>
              <a:sym typeface="Montserrat"/>
            </a:endParaRPr>
          </a:p>
        </p:txBody>
      </p:sp>
      <p:sp>
        <p:nvSpPr>
          <p:cNvPr id="9" name="Google Shape;133;p25">
            <a:extLst>
              <a:ext uri="{FF2B5EF4-FFF2-40B4-BE49-F238E27FC236}">
                <a16:creationId xmlns:a16="http://schemas.microsoft.com/office/drawing/2014/main" id="{EDFC8ADA-870E-557F-E72E-2F101980C399}"/>
              </a:ext>
            </a:extLst>
          </p:cNvPr>
          <p:cNvSpPr txBox="1"/>
          <p:nvPr/>
        </p:nvSpPr>
        <p:spPr>
          <a:xfrm>
            <a:off x="7967900" y="4708163"/>
            <a:ext cx="1524000" cy="35374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Open Sans"/>
              <a:buNone/>
            </a:pPr>
            <a:r>
              <a:rPr lang="en" sz="700" b="0" i="0" u="none" strike="noStrike" cap="none" dirty="0">
                <a:solidFill>
                  <a:schemeClr val="lt1"/>
                </a:solidFill>
                <a:latin typeface="Open Sans Light"/>
                <a:ea typeface="Open Sans Light"/>
                <a:cs typeface="Open Sans Light"/>
                <a:sym typeface="Open Sans"/>
              </a:rPr>
              <a:t>© 2021, 2023</a:t>
            </a:r>
          </a:p>
          <a:p>
            <a:pPr marL="0" marR="0" lvl="0" indent="0" algn="l" rtl="0">
              <a:lnSpc>
                <a:spcPct val="100000"/>
              </a:lnSpc>
              <a:spcBef>
                <a:spcPts val="0"/>
              </a:spcBef>
              <a:spcAft>
                <a:spcPts val="0"/>
              </a:spcAft>
              <a:buClr>
                <a:srgbClr val="000000"/>
              </a:buClr>
              <a:buSzPts val="700"/>
              <a:buFont typeface="Open Sans"/>
              <a:buNone/>
            </a:pPr>
            <a:r>
              <a:rPr lang="en" sz="700" b="0" i="0" u="none" strike="noStrike" cap="none" dirty="0">
                <a:solidFill>
                  <a:schemeClr val="lt1"/>
                </a:solidFill>
                <a:latin typeface="Open Sans Light"/>
                <a:ea typeface="Open Sans Light"/>
                <a:cs typeface="Open Sans Light"/>
                <a:sym typeface="Open Sans"/>
              </a:rPr>
              <a:t> </a:t>
            </a:r>
            <a:r>
              <a:rPr lang="en" sz="700" b="0" i="0" u="none" strike="noStrike" cap="none" dirty="0" err="1">
                <a:solidFill>
                  <a:schemeClr val="lt1"/>
                </a:solidFill>
                <a:latin typeface="Open Sans Light"/>
                <a:ea typeface="Open Sans Light"/>
                <a:cs typeface="Open Sans Light"/>
                <a:sym typeface="Open Sans"/>
              </a:rPr>
              <a:t>LoveWell</a:t>
            </a:r>
            <a:r>
              <a:rPr lang="en" sz="700" b="0" i="0" u="none" strike="noStrike" cap="none" dirty="0">
                <a:solidFill>
                  <a:schemeClr val="lt1"/>
                </a:solidFill>
                <a:latin typeface="Open Sans Light"/>
                <a:ea typeface="Open Sans Light"/>
                <a:cs typeface="Open Sans Light"/>
                <a:sym typeface="Open Sans"/>
              </a:rPr>
              <a:t> Press</a:t>
            </a:r>
            <a:endParaRPr sz="1400" b="0" i="0" u="none" strike="noStrike" cap="none" dirty="0">
              <a:solidFill>
                <a:schemeClr val="lt1"/>
              </a:solidFill>
              <a:latin typeface="Open Sans Light"/>
              <a:ea typeface="Open Sans Light"/>
              <a:cs typeface="Open Sans Light"/>
              <a:sym typeface="Open Sans"/>
            </a:endParaRPr>
          </a:p>
        </p:txBody>
      </p:sp>
      <p:pic>
        <p:nvPicPr>
          <p:cNvPr id="10" name="Picture 9" descr="A blue and green text on a black background&#10;&#10;Description automatically generated">
            <a:extLst>
              <a:ext uri="{FF2B5EF4-FFF2-40B4-BE49-F238E27FC236}">
                <a16:creationId xmlns:a16="http://schemas.microsoft.com/office/drawing/2014/main" id="{8F53740B-F583-170A-6228-CAEA436F2F50}"/>
              </a:ext>
            </a:extLst>
          </p:cNvPr>
          <p:cNvPicPr>
            <a:picLocks noChangeAspect="1"/>
          </p:cNvPicPr>
          <p:nvPr/>
        </p:nvPicPr>
        <p:blipFill>
          <a:blip r:embed="rId3"/>
          <a:stretch>
            <a:fillRect/>
          </a:stretch>
        </p:blipFill>
        <p:spPr>
          <a:xfrm>
            <a:off x="7081283" y="172352"/>
            <a:ext cx="1924783" cy="826440"/>
          </a:xfrm>
          <a:prstGeom prst="rect">
            <a:avLst/>
          </a:prstGeom>
        </p:spPr>
      </p:pic>
      <p:pic>
        <p:nvPicPr>
          <p:cNvPr id="11" name="Picture 10" descr="A green tree with black background&#10;&#10;Description automatically generated">
            <a:extLst>
              <a:ext uri="{FF2B5EF4-FFF2-40B4-BE49-F238E27FC236}">
                <a16:creationId xmlns:a16="http://schemas.microsoft.com/office/drawing/2014/main" id="{7AD88EED-79E7-C561-EB10-B548222D1BF1}"/>
              </a:ext>
            </a:extLst>
          </p:cNvPr>
          <p:cNvPicPr>
            <a:picLocks noChangeAspect="1"/>
          </p:cNvPicPr>
          <p:nvPr/>
        </p:nvPicPr>
        <p:blipFill>
          <a:blip r:embed="rId4"/>
          <a:stretch>
            <a:fillRect/>
          </a:stretch>
        </p:blipFill>
        <p:spPr>
          <a:xfrm>
            <a:off x="414100" y="413468"/>
            <a:ext cx="2294377" cy="455958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9AA0EE3C-A4B5-014E-8F1C-205B670B46E2}"/>
              </a:ext>
            </a:extLst>
          </p:cNvPr>
          <p:cNvSpPr/>
          <p:nvPr/>
        </p:nvSpPr>
        <p:spPr>
          <a:xfrm>
            <a:off x="-1" y="0"/>
            <a:ext cx="9144001" cy="9381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C28632-5B60-EB4A-9064-43C8A95708F0}"/>
              </a:ext>
            </a:extLst>
          </p:cNvPr>
          <p:cNvSpPr>
            <a:spLocks noGrp="1"/>
          </p:cNvSpPr>
          <p:nvPr>
            <p:ph type="title"/>
          </p:nvPr>
        </p:nvSpPr>
        <p:spPr>
          <a:xfrm>
            <a:off x="311699" y="180775"/>
            <a:ext cx="8520600" cy="572700"/>
          </a:xfrm>
        </p:spPr>
        <p:txBody>
          <a:bodyPr/>
          <a:lstStyle/>
          <a:p>
            <a:pPr algn="ctr"/>
            <a:r>
              <a:rPr lang="en-US" sz="3000" dirty="0">
                <a:solidFill>
                  <a:schemeClr val="bg1"/>
                </a:solidFill>
              </a:rPr>
              <a:t>Why is Responsibility Important?</a:t>
            </a:r>
          </a:p>
        </p:txBody>
      </p:sp>
      <p:sp>
        <p:nvSpPr>
          <p:cNvPr id="8" name="TextBox 7">
            <a:extLst>
              <a:ext uri="{FF2B5EF4-FFF2-40B4-BE49-F238E27FC236}">
                <a16:creationId xmlns:a16="http://schemas.microsoft.com/office/drawing/2014/main" id="{24ECA7D4-57A0-6945-AE23-4F17F048ECCA}"/>
              </a:ext>
            </a:extLst>
          </p:cNvPr>
          <p:cNvSpPr txBox="1"/>
          <p:nvPr/>
        </p:nvSpPr>
        <p:spPr>
          <a:xfrm>
            <a:off x="57805" y="1042894"/>
            <a:ext cx="9144000" cy="338554"/>
          </a:xfrm>
          <a:prstGeom prst="rect">
            <a:avLst/>
          </a:prstGeom>
          <a:noFill/>
        </p:spPr>
        <p:txBody>
          <a:bodyPr wrap="square" rtlCol="0">
            <a:spAutoFit/>
          </a:bodyPr>
          <a:lstStyle/>
          <a:p>
            <a:pPr algn="ctr"/>
            <a:r>
              <a:rPr lang="en-US" sz="1600" b="1" dirty="0">
                <a:solidFill>
                  <a:schemeClr val="bg2"/>
                </a:solidFill>
                <a:latin typeface="Montserrat SemiBold" pitchFamily="2" charset="77"/>
              </a:rPr>
              <a:t>Because being responsible feels better in the long run</a:t>
            </a:r>
          </a:p>
        </p:txBody>
      </p:sp>
      <p:sp>
        <p:nvSpPr>
          <p:cNvPr id="50" name="TextBox 49">
            <a:extLst>
              <a:ext uri="{FF2B5EF4-FFF2-40B4-BE49-F238E27FC236}">
                <a16:creationId xmlns:a16="http://schemas.microsoft.com/office/drawing/2014/main" id="{B561312B-EF2D-3D45-AD57-C0730C549204}"/>
              </a:ext>
            </a:extLst>
          </p:cNvPr>
          <p:cNvSpPr txBox="1"/>
          <p:nvPr/>
        </p:nvSpPr>
        <p:spPr>
          <a:xfrm>
            <a:off x="2929091" y="1275254"/>
            <a:ext cx="3051530" cy="338106"/>
          </a:xfrm>
          <a:prstGeom prst="rect">
            <a:avLst/>
          </a:prstGeom>
          <a:noFill/>
        </p:spPr>
        <p:txBody>
          <a:bodyPr wrap="square" rtlCol="0">
            <a:spAutoFit/>
          </a:bodyPr>
          <a:lstStyle/>
          <a:p>
            <a:pPr>
              <a:lnSpc>
                <a:spcPct val="150000"/>
              </a:lnSpc>
            </a:pPr>
            <a:r>
              <a:rPr lang="en-US" sz="1200" dirty="0">
                <a:solidFill>
                  <a:schemeClr val="bg2"/>
                </a:solidFill>
                <a:latin typeface="Montserrat Light" pitchFamily="2" charset="77"/>
              </a:rPr>
              <a:t>How do each of these situations feel?</a:t>
            </a:r>
          </a:p>
        </p:txBody>
      </p:sp>
      <p:grpSp>
        <p:nvGrpSpPr>
          <p:cNvPr id="13" name="Group 12">
            <a:extLst>
              <a:ext uri="{FF2B5EF4-FFF2-40B4-BE49-F238E27FC236}">
                <a16:creationId xmlns:a16="http://schemas.microsoft.com/office/drawing/2014/main" id="{070CA910-C618-E246-7FFE-B92FF5381CBB}"/>
              </a:ext>
            </a:extLst>
          </p:cNvPr>
          <p:cNvGrpSpPr/>
          <p:nvPr/>
        </p:nvGrpSpPr>
        <p:grpSpPr>
          <a:xfrm>
            <a:off x="-1987" y="1703490"/>
            <a:ext cx="4572000" cy="1734530"/>
            <a:chOff x="74476" y="1704485"/>
            <a:chExt cx="4572000" cy="1734530"/>
          </a:xfrm>
        </p:grpSpPr>
        <p:sp>
          <p:nvSpPr>
            <p:cNvPr id="53" name="Rectangle 52">
              <a:extLst>
                <a:ext uri="{FF2B5EF4-FFF2-40B4-BE49-F238E27FC236}">
                  <a16:creationId xmlns:a16="http://schemas.microsoft.com/office/drawing/2014/main" id="{461B870C-E5A6-FE47-BA97-E74BE3841EB1}"/>
                </a:ext>
              </a:extLst>
            </p:cNvPr>
            <p:cNvSpPr/>
            <p:nvPr/>
          </p:nvSpPr>
          <p:spPr>
            <a:xfrm>
              <a:off x="74476" y="1704485"/>
              <a:ext cx="4572000" cy="173453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 Diagonal Corner Rectangle 36">
              <a:extLst>
                <a:ext uri="{FF2B5EF4-FFF2-40B4-BE49-F238E27FC236}">
                  <a16:creationId xmlns:a16="http://schemas.microsoft.com/office/drawing/2014/main" id="{16063493-4679-8240-8692-EC37A1F32180}"/>
                </a:ext>
              </a:extLst>
            </p:cNvPr>
            <p:cNvSpPr/>
            <p:nvPr/>
          </p:nvSpPr>
          <p:spPr>
            <a:xfrm>
              <a:off x="451483" y="1833475"/>
              <a:ext cx="1673215" cy="144348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75A7564A-87D4-7F40-9CED-BE1876AD35B3}"/>
                </a:ext>
              </a:extLst>
            </p:cNvPr>
            <p:cNvPicPr>
              <a:picLocks noChangeAspect="1"/>
            </p:cNvPicPr>
            <p:nvPr/>
          </p:nvPicPr>
          <p:blipFill>
            <a:blip r:embed="rId3"/>
            <a:stretch>
              <a:fillRect/>
            </a:stretch>
          </p:blipFill>
          <p:spPr>
            <a:xfrm>
              <a:off x="531683" y="1942875"/>
              <a:ext cx="1474574" cy="1250558"/>
            </a:xfrm>
            <a:prstGeom prst="rect">
              <a:avLst/>
            </a:prstGeom>
          </p:spPr>
        </p:pic>
        <p:sp>
          <p:nvSpPr>
            <p:cNvPr id="42" name="Round Diagonal Corner Rectangle 41">
              <a:extLst>
                <a:ext uri="{FF2B5EF4-FFF2-40B4-BE49-F238E27FC236}">
                  <a16:creationId xmlns:a16="http://schemas.microsoft.com/office/drawing/2014/main" id="{02D3E687-DAB0-964A-BFA3-74A001A9D51F}"/>
                </a:ext>
              </a:extLst>
            </p:cNvPr>
            <p:cNvSpPr/>
            <p:nvPr/>
          </p:nvSpPr>
          <p:spPr>
            <a:xfrm>
              <a:off x="2419972" y="1833475"/>
              <a:ext cx="1673215" cy="144348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descr="A picture containing diagram&#10;&#10;Description automatically generated">
              <a:extLst>
                <a:ext uri="{FF2B5EF4-FFF2-40B4-BE49-F238E27FC236}">
                  <a16:creationId xmlns:a16="http://schemas.microsoft.com/office/drawing/2014/main" id="{0E36DBB5-D7D5-5C4B-94D5-C847372B0859}"/>
                </a:ext>
              </a:extLst>
            </p:cNvPr>
            <p:cNvPicPr>
              <a:picLocks noChangeAspect="1"/>
            </p:cNvPicPr>
            <p:nvPr/>
          </p:nvPicPr>
          <p:blipFill>
            <a:blip r:embed="rId4"/>
            <a:stretch>
              <a:fillRect/>
            </a:stretch>
          </p:blipFill>
          <p:spPr>
            <a:xfrm>
              <a:off x="2678424" y="1961706"/>
              <a:ext cx="1111835" cy="1221743"/>
            </a:xfrm>
            <a:prstGeom prst="rect">
              <a:avLst/>
            </a:prstGeom>
          </p:spPr>
        </p:pic>
        <p:sp>
          <p:nvSpPr>
            <p:cNvPr id="52" name="Rectangle 51">
              <a:extLst>
                <a:ext uri="{FF2B5EF4-FFF2-40B4-BE49-F238E27FC236}">
                  <a16:creationId xmlns:a16="http://schemas.microsoft.com/office/drawing/2014/main" id="{CF349543-4773-6142-8433-8988E9BCFEFD}"/>
                </a:ext>
              </a:extLst>
            </p:cNvPr>
            <p:cNvSpPr/>
            <p:nvPr/>
          </p:nvSpPr>
          <p:spPr>
            <a:xfrm>
              <a:off x="1850029" y="2456257"/>
              <a:ext cx="638647" cy="219341"/>
            </a:xfrm>
            <a:prstGeom prst="rect">
              <a:avLst/>
            </a:prstGeom>
            <a:solidFill>
              <a:schemeClr val="bg2">
                <a:alpha val="8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vs.</a:t>
              </a:r>
            </a:p>
          </p:txBody>
        </p:sp>
      </p:grpSp>
      <p:grpSp>
        <p:nvGrpSpPr>
          <p:cNvPr id="18" name="Group 17">
            <a:extLst>
              <a:ext uri="{FF2B5EF4-FFF2-40B4-BE49-F238E27FC236}">
                <a16:creationId xmlns:a16="http://schemas.microsoft.com/office/drawing/2014/main" id="{ACD251B4-2417-4FE1-810F-125EF2756BEC}"/>
              </a:ext>
            </a:extLst>
          </p:cNvPr>
          <p:cNvGrpSpPr/>
          <p:nvPr/>
        </p:nvGrpSpPr>
        <p:grpSpPr>
          <a:xfrm>
            <a:off x="4571006" y="1703489"/>
            <a:ext cx="4572993" cy="1738845"/>
            <a:chOff x="4571006" y="1703489"/>
            <a:chExt cx="4572993" cy="1738845"/>
          </a:xfrm>
        </p:grpSpPr>
        <p:sp>
          <p:nvSpPr>
            <p:cNvPr id="55" name="Rectangle 54">
              <a:extLst>
                <a:ext uri="{FF2B5EF4-FFF2-40B4-BE49-F238E27FC236}">
                  <a16:creationId xmlns:a16="http://schemas.microsoft.com/office/drawing/2014/main" id="{00A4E3DC-5A4E-6E4F-A203-10AB5A95E045}"/>
                </a:ext>
              </a:extLst>
            </p:cNvPr>
            <p:cNvSpPr/>
            <p:nvPr/>
          </p:nvSpPr>
          <p:spPr>
            <a:xfrm>
              <a:off x="4571006" y="1703489"/>
              <a:ext cx="4572993" cy="173884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 Diagonal Corner Rectangle 4">
              <a:extLst>
                <a:ext uri="{FF2B5EF4-FFF2-40B4-BE49-F238E27FC236}">
                  <a16:creationId xmlns:a16="http://schemas.microsoft.com/office/drawing/2014/main" id="{90FA6D47-5F8C-AB3F-23D9-1E3E509800FB}"/>
                </a:ext>
              </a:extLst>
            </p:cNvPr>
            <p:cNvSpPr/>
            <p:nvPr/>
          </p:nvSpPr>
          <p:spPr>
            <a:xfrm>
              <a:off x="4985663" y="1833137"/>
              <a:ext cx="1673215" cy="144348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Diagonal Corner Rectangle 5">
              <a:extLst>
                <a:ext uri="{FF2B5EF4-FFF2-40B4-BE49-F238E27FC236}">
                  <a16:creationId xmlns:a16="http://schemas.microsoft.com/office/drawing/2014/main" id="{2D598065-556E-CB39-D184-6E3A10129F1A}"/>
                </a:ext>
              </a:extLst>
            </p:cNvPr>
            <p:cNvSpPr/>
            <p:nvPr/>
          </p:nvSpPr>
          <p:spPr>
            <a:xfrm>
              <a:off x="6954152" y="1833137"/>
              <a:ext cx="1673215" cy="144348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picture containing text&#10;&#10;Description automatically generated">
              <a:extLst>
                <a:ext uri="{FF2B5EF4-FFF2-40B4-BE49-F238E27FC236}">
                  <a16:creationId xmlns:a16="http://schemas.microsoft.com/office/drawing/2014/main" id="{C2106AB9-BE2D-A94D-A0AE-04874CEBBB7A}"/>
                </a:ext>
              </a:extLst>
            </p:cNvPr>
            <p:cNvPicPr>
              <a:picLocks noChangeAspect="1"/>
            </p:cNvPicPr>
            <p:nvPr/>
          </p:nvPicPr>
          <p:blipFill>
            <a:blip r:embed="rId5"/>
            <a:stretch>
              <a:fillRect/>
            </a:stretch>
          </p:blipFill>
          <p:spPr>
            <a:xfrm>
              <a:off x="7018817" y="2135488"/>
              <a:ext cx="1576426" cy="913905"/>
            </a:xfrm>
            <a:prstGeom prst="rect">
              <a:avLst/>
            </a:prstGeom>
            <a:solidFill>
              <a:schemeClr val="bg2">
                <a:lumMod val="40000"/>
                <a:lumOff val="60000"/>
              </a:schemeClr>
            </a:solidFill>
          </p:spPr>
        </p:pic>
        <p:pic>
          <p:nvPicPr>
            <p:cNvPr id="33" name="Picture 32" descr="A cartoon dog holding a sign&#10;&#10;Description automatically generated with low confidence">
              <a:extLst>
                <a:ext uri="{FF2B5EF4-FFF2-40B4-BE49-F238E27FC236}">
                  <a16:creationId xmlns:a16="http://schemas.microsoft.com/office/drawing/2014/main" id="{7803790F-FBDB-6340-A8B1-932035281CB6}"/>
                </a:ext>
              </a:extLst>
            </p:cNvPr>
            <p:cNvPicPr>
              <a:picLocks noChangeAspect="1"/>
            </p:cNvPicPr>
            <p:nvPr/>
          </p:nvPicPr>
          <p:blipFill>
            <a:blip r:embed="rId6"/>
            <a:stretch>
              <a:fillRect/>
            </a:stretch>
          </p:blipFill>
          <p:spPr>
            <a:xfrm>
              <a:off x="5115393" y="1991211"/>
              <a:ext cx="1404093" cy="1113481"/>
            </a:xfrm>
            <a:prstGeom prst="rect">
              <a:avLst/>
            </a:prstGeom>
            <a:solidFill>
              <a:schemeClr val="bg2">
                <a:lumMod val="40000"/>
                <a:lumOff val="60000"/>
              </a:schemeClr>
            </a:solidFill>
          </p:spPr>
        </p:pic>
        <p:sp>
          <p:nvSpPr>
            <p:cNvPr id="65" name="Rectangle 64">
              <a:extLst>
                <a:ext uri="{FF2B5EF4-FFF2-40B4-BE49-F238E27FC236}">
                  <a16:creationId xmlns:a16="http://schemas.microsoft.com/office/drawing/2014/main" id="{C4DCC27D-3E7A-AC4E-99F7-118AF56E67ED}"/>
                </a:ext>
              </a:extLst>
            </p:cNvPr>
            <p:cNvSpPr/>
            <p:nvPr/>
          </p:nvSpPr>
          <p:spPr>
            <a:xfrm>
              <a:off x="6494900" y="2474842"/>
              <a:ext cx="638786" cy="2172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vs.</a:t>
              </a:r>
            </a:p>
          </p:txBody>
        </p:sp>
      </p:grpSp>
      <p:grpSp>
        <p:nvGrpSpPr>
          <p:cNvPr id="15" name="Group 14">
            <a:extLst>
              <a:ext uri="{FF2B5EF4-FFF2-40B4-BE49-F238E27FC236}">
                <a16:creationId xmlns:a16="http://schemas.microsoft.com/office/drawing/2014/main" id="{832F358B-38D3-BE65-357C-EAB61352EAAC}"/>
              </a:ext>
            </a:extLst>
          </p:cNvPr>
          <p:cNvGrpSpPr/>
          <p:nvPr/>
        </p:nvGrpSpPr>
        <p:grpSpPr>
          <a:xfrm>
            <a:off x="-1" y="3439015"/>
            <a:ext cx="4571999" cy="1734530"/>
            <a:chOff x="-1" y="3439015"/>
            <a:chExt cx="4571999" cy="1734530"/>
          </a:xfrm>
        </p:grpSpPr>
        <p:sp>
          <p:nvSpPr>
            <p:cNvPr id="54" name="Rectangle 53">
              <a:extLst>
                <a:ext uri="{FF2B5EF4-FFF2-40B4-BE49-F238E27FC236}">
                  <a16:creationId xmlns:a16="http://schemas.microsoft.com/office/drawing/2014/main" id="{53B7888B-4FCA-D64D-8F7C-0EE3E07349B3}"/>
                </a:ext>
              </a:extLst>
            </p:cNvPr>
            <p:cNvSpPr/>
            <p:nvPr/>
          </p:nvSpPr>
          <p:spPr>
            <a:xfrm>
              <a:off x="-1" y="3439015"/>
              <a:ext cx="4571999" cy="173453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Diagonal Corner Rectangle 2">
              <a:extLst>
                <a:ext uri="{FF2B5EF4-FFF2-40B4-BE49-F238E27FC236}">
                  <a16:creationId xmlns:a16="http://schemas.microsoft.com/office/drawing/2014/main" id="{6EAFD4C8-3F99-12E4-9AFD-6673BD13D5BA}"/>
                </a:ext>
              </a:extLst>
            </p:cNvPr>
            <p:cNvSpPr/>
            <p:nvPr/>
          </p:nvSpPr>
          <p:spPr>
            <a:xfrm>
              <a:off x="429844" y="3583688"/>
              <a:ext cx="1673215" cy="144348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Diagonal Corner Rectangle 3">
              <a:extLst>
                <a:ext uri="{FF2B5EF4-FFF2-40B4-BE49-F238E27FC236}">
                  <a16:creationId xmlns:a16="http://schemas.microsoft.com/office/drawing/2014/main" id="{E7EB53F9-D321-3275-477C-11DDFE6BE325}"/>
                </a:ext>
              </a:extLst>
            </p:cNvPr>
            <p:cNvSpPr/>
            <p:nvPr/>
          </p:nvSpPr>
          <p:spPr>
            <a:xfrm>
              <a:off x="2398333" y="3583688"/>
              <a:ext cx="1673215" cy="144348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picture containing linedrawing&#10;&#10;Description automatically generated">
              <a:extLst>
                <a:ext uri="{FF2B5EF4-FFF2-40B4-BE49-F238E27FC236}">
                  <a16:creationId xmlns:a16="http://schemas.microsoft.com/office/drawing/2014/main" id="{8FEB5D59-2EAC-B447-BCE1-58392C73B7DE}"/>
                </a:ext>
              </a:extLst>
            </p:cNvPr>
            <p:cNvPicPr>
              <a:picLocks noChangeAspect="1"/>
            </p:cNvPicPr>
            <p:nvPr/>
          </p:nvPicPr>
          <p:blipFill>
            <a:blip r:embed="rId7"/>
            <a:stretch>
              <a:fillRect/>
            </a:stretch>
          </p:blipFill>
          <p:spPr>
            <a:xfrm>
              <a:off x="551291" y="3624883"/>
              <a:ext cx="1352990" cy="1295939"/>
            </a:xfrm>
            <a:prstGeom prst="rect">
              <a:avLst/>
            </a:prstGeom>
            <a:solidFill>
              <a:schemeClr val="bg2">
                <a:lumMod val="75000"/>
              </a:schemeClr>
            </a:solidFill>
          </p:spPr>
        </p:pic>
        <p:pic>
          <p:nvPicPr>
            <p:cNvPr id="62" name="Picture 61" descr="Diagram&#10;&#10;Description automatically generated">
              <a:extLst>
                <a:ext uri="{FF2B5EF4-FFF2-40B4-BE49-F238E27FC236}">
                  <a16:creationId xmlns:a16="http://schemas.microsoft.com/office/drawing/2014/main" id="{F10B1601-B7F8-A647-8537-45FC22CCEF21}"/>
                </a:ext>
              </a:extLst>
            </p:cNvPr>
            <p:cNvPicPr>
              <a:picLocks noChangeAspect="1"/>
            </p:cNvPicPr>
            <p:nvPr/>
          </p:nvPicPr>
          <p:blipFill>
            <a:blip r:embed="rId8"/>
            <a:stretch>
              <a:fillRect/>
            </a:stretch>
          </p:blipFill>
          <p:spPr>
            <a:xfrm>
              <a:off x="2427391" y="3862743"/>
              <a:ext cx="1527632" cy="857220"/>
            </a:xfrm>
            <a:prstGeom prst="rect">
              <a:avLst/>
            </a:prstGeom>
            <a:solidFill>
              <a:schemeClr val="bg2">
                <a:lumMod val="75000"/>
              </a:schemeClr>
            </a:solidFill>
          </p:spPr>
        </p:pic>
        <p:sp>
          <p:nvSpPr>
            <p:cNvPr id="64" name="Rectangle 63">
              <a:extLst>
                <a:ext uri="{FF2B5EF4-FFF2-40B4-BE49-F238E27FC236}">
                  <a16:creationId xmlns:a16="http://schemas.microsoft.com/office/drawing/2014/main" id="{7CE0C310-DC7A-BB4E-8943-9215D283F441}"/>
                </a:ext>
              </a:extLst>
            </p:cNvPr>
            <p:cNvSpPr/>
            <p:nvPr/>
          </p:nvSpPr>
          <p:spPr>
            <a:xfrm>
              <a:off x="1869993" y="4239819"/>
              <a:ext cx="638647" cy="2193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vs.</a:t>
              </a:r>
            </a:p>
          </p:txBody>
        </p:sp>
      </p:grpSp>
      <p:grpSp>
        <p:nvGrpSpPr>
          <p:cNvPr id="73" name="Group 72">
            <a:extLst>
              <a:ext uri="{FF2B5EF4-FFF2-40B4-BE49-F238E27FC236}">
                <a16:creationId xmlns:a16="http://schemas.microsoft.com/office/drawing/2014/main" id="{A69C21E1-6871-6C41-BD66-F0D91F3EEF86}"/>
              </a:ext>
            </a:extLst>
          </p:cNvPr>
          <p:cNvGrpSpPr/>
          <p:nvPr/>
        </p:nvGrpSpPr>
        <p:grpSpPr>
          <a:xfrm>
            <a:off x="4571006" y="3441787"/>
            <a:ext cx="4572000" cy="1734529"/>
            <a:chOff x="4571006" y="3406568"/>
            <a:chExt cx="4572000" cy="1734530"/>
          </a:xfrm>
          <a:solidFill>
            <a:schemeClr val="bg2"/>
          </a:solidFill>
        </p:grpSpPr>
        <p:sp>
          <p:nvSpPr>
            <p:cNvPr id="58" name="Rectangle 57">
              <a:extLst>
                <a:ext uri="{FF2B5EF4-FFF2-40B4-BE49-F238E27FC236}">
                  <a16:creationId xmlns:a16="http://schemas.microsoft.com/office/drawing/2014/main" id="{7B176EFC-ABD2-1841-B6FA-8B8DE8F8C4CF}"/>
                </a:ext>
              </a:extLst>
            </p:cNvPr>
            <p:cNvSpPr/>
            <p:nvPr/>
          </p:nvSpPr>
          <p:spPr>
            <a:xfrm>
              <a:off x="4571006" y="3406568"/>
              <a:ext cx="4572000" cy="17345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7F689E4-2D80-CC4F-8BFC-FD73DF9EB09B}"/>
                </a:ext>
              </a:extLst>
            </p:cNvPr>
            <p:cNvSpPr txBox="1"/>
            <p:nvPr/>
          </p:nvSpPr>
          <p:spPr>
            <a:xfrm>
              <a:off x="5337683" y="3713154"/>
              <a:ext cx="3051530" cy="1261884"/>
            </a:xfrm>
            <a:prstGeom prst="rect">
              <a:avLst/>
            </a:prstGeom>
            <a:grpFill/>
          </p:spPr>
          <p:txBody>
            <a:bodyPr wrap="square" rtlCol="0">
              <a:spAutoFit/>
            </a:bodyPr>
            <a:lstStyle/>
            <a:p>
              <a:r>
                <a:rPr lang="en-US" sz="1600" b="1" dirty="0">
                  <a:solidFill>
                    <a:schemeClr val="bg1"/>
                  </a:solidFill>
                  <a:latin typeface="Montserrat SemiBold" pitchFamily="2" charset="77"/>
                </a:rPr>
                <a:t>Sometimes not doing the things we need to do </a:t>
              </a:r>
              <a:br>
                <a:rPr lang="en-US" sz="1600" b="1" dirty="0">
                  <a:solidFill>
                    <a:schemeClr val="bg1"/>
                  </a:solidFill>
                  <a:latin typeface="Montserrat SemiBold" pitchFamily="2" charset="77"/>
                </a:rPr>
              </a:br>
              <a:r>
                <a:rPr lang="en-US" sz="1600" b="1" dirty="0">
                  <a:solidFill>
                    <a:schemeClr val="bg1"/>
                  </a:solidFill>
                  <a:latin typeface="Montserrat SemiBold" pitchFamily="2" charset="77"/>
                </a:rPr>
                <a:t>feels good for a little while, </a:t>
              </a:r>
              <a:br>
                <a:rPr lang="en-US" sz="1600" b="1" dirty="0">
                  <a:solidFill>
                    <a:schemeClr val="bg1"/>
                  </a:solidFill>
                  <a:latin typeface="Montserrat SemiBold" pitchFamily="2" charset="77"/>
                </a:rPr>
              </a:br>
              <a:r>
                <a:rPr lang="en-US" sz="1600" b="1" dirty="0">
                  <a:solidFill>
                    <a:schemeClr val="bg1"/>
                  </a:solidFill>
                  <a:latin typeface="Montserrat SemiBold" pitchFamily="2" charset="77"/>
                </a:rPr>
                <a:t>but later, it feels bad.</a:t>
              </a:r>
            </a:p>
            <a:p>
              <a:pPr marL="171450" indent="-171450">
                <a:buFontTx/>
                <a:buChar char="-"/>
              </a:pPr>
              <a:endParaRPr lang="en-US" sz="1200" b="1" dirty="0">
                <a:solidFill>
                  <a:schemeClr val="bg1"/>
                </a:solidFill>
                <a:latin typeface="Montserrat SemiBold" pitchFamily="2" charset="77"/>
              </a:endParaRPr>
            </a:p>
          </p:txBody>
        </p:sp>
      </p:grpSp>
    </p:spTree>
    <p:extLst>
      <p:ext uri="{BB962C8B-B14F-4D97-AF65-F5344CB8AC3E}">
        <p14:creationId xmlns:p14="http://schemas.microsoft.com/office/powerpoint/2010/main" val="216918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tree with black background&#10;&#10;Description automatically generated">
            <a:extLst>
              <a:ext uri="{FF2B5EF4-FFF2-40B4-BE49-F238E27FC236}">
                <a16:creationId xmlns:a16="http://schemas.microsoft.com/office/drawing/2014/main" id="{EE8CF515-AA5B-0CC5-782A-75DEEA1001F9}"/>
              </a:ext>
            </a:extLst>
          </p:cNvPr>
          <p:cNvPicPr>
            <a:picLocks noChangeAspect="1"/>
          </p:cNvPicPr>
          <p:nvPr/>
        </p:nvPicPr>
        <p:blipFill>
          <a:blip r:embed="rId3">
            <a:alphaModFix amt="10000"/>
          </a:blip>
          <a:stretch>
            <a:fillRect/>
          </a:stretch>
        </p:blipFill>
        <p:spPr>
          <a:xfrm>
            <a:off x="-525982" y="3627"/>
            <a:ext cx="3177742" cy="5319325"/>
          </a:xfrm>
          <a:prstGeom prst="rect">
            <a:avLst/>
          </a:prstGeom>
        </p:spPr>
      </p:pic>
      <p:sp>
        <p:nvSpPr>
          <p:cNvPr id="2" name="Title 1">
            <a:extLst>
              <a:ext uri="{FF2B5EF4-FFF2-40B4-BE49-F238E27FC236}">
                <a16:creationId xmlns:a16="http://schemas.microsoft.com/office/drawing/2014/main" id="{BCC28632-5B60-EB4A-9064-43C8A95708F0}"/>
              </a:ext>
            </a:extLst>
          </p:cNvPr>
          <p:cNvSpPr>
            <a:spLocks noGrp="1"/>
          </p:cNvSpPr>
          <p:nvPr>
            <p:ph type="title"/>
          </p:nvPr>
        </p:nvSpPr>
        <p:spPr>
          <a:xfrm>
            <a:off x="2223981" y="871727"/>
            <a:ext cx="6154310" cy="572700"/>
          </a:xfrm>
        </p:spPr>
        <p:txBody>
          <a:bodyPr/>
          <a:lstStyle/>
          <a:p>
            <a:pPr algn="ctr"/>
            <a:r>
              <a:rPr lang="en-US" sz="4000" dirty="0">
                <a:solidFill>
                  <a:schemeClr val="bg2"/>
                </a:solidFill>
              </a:rPr>
              <a:t>What is Responsibility?</a:t>
            </a:r>
          </a:p>
        </p:txBody>
      </p:sp>
      <p:grpSp>
        <p:nvGrpSpPr>
          <p:cNvPr id="3" name="Group 2">
            <a:extLst>
              <a:ext uri="{FF2B5EF4-FFF2-40B4-BE49-F238E27FC236}">
                <a16:creationId xmlns:a16="http://schemas.microsoft.com/office/drawing/2014/main" id="{88CCC5F6-1FF3-5E4F-A016-A64739ECF0F4}"/>
              </a:ext>
            </a:extLst>
          </p:cNvPr>
          <p:cNvGrpSpPr/>
          <p:nvPr/>
        </p:nvGrpSpPr>
        <p:grpSpPr>
          <a:xfrm>
            <a:off x="2223981" y="1943948"/>
            <a:ext cx="5554228" cy="2087363"/>
            <a:chOff x="2223981" y="1943948"/>
            <a:chExt cx="5554228" cy="2087363"/>
          </a:xfrm>
        </p:grpSpPr>
        <p:sp>
          <p:nvSpPr>
            <p:cNvPr id="18" name="Round Diagonal Corner Rectangle 17">
              <a:extLst>
                <a:ext uri="{FF2B5EF4-FFF2-40B4-BE49-F238E27FC236}">
                  <a16:creationId xmlns:a16="http://schemas.microsoft.com/office/drawing/2014/main" id="{5BB7B9A8-7A81-4B4A-BDF2-D10565996BD7}"/>
                </a:ext>
              </a:extLst>
            </p:cNvPr>
            <p:cNvSpPr/>
            <p:nvPr/>
          </p:nvSpPr>
          <p:spPr>
            <a:xfrm>
              <a:off x="2223981" y="1943948"/>
              <a:ext cx="5554228" cy="2087363"/>
            </a:xfrm>
            <a:prstGeom prst="round2DiagRect">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20E7BC47-284F-F042-8B2B-F5E0A16E15B7}"/>
                </a:ext>
              </a:extLst>
            </p:cNvPr>
            <p:cNvSpPr txBox="1"/>
            <p:nvPr/>
          </p:nvSpPr>
          <p:spPr>
            <a:xfrm>
              <a:off x="2223981" y="2362339"/>
              <a:ext cx="5554227" cy="1354217"/>
            </a:xfrm>
            <a:prstGeom prst="rect">
              <a:avLst/>
            </a:prstGeom>
            <a:noFill/>
          </p:spPr>
          <p:txBody>
            <a:bodyPr wrap="square" rtlCol="0">
              <a:spAutoFit/>
            </a:bodyPr>
            <a:lstStyle/>
            <a:p>
              <a:pPr algn="ctr"/>
              <a:r>
                <a:rPr lang="en-US" sz="1800" b="1" dirty="0">
                  <a:solidFill>
                    <a:schemeClr val="bg2"/>
                  </a:solidFill>
                  <a:latin typeface="Montserrat SemiBold" pitchFamily="2" charset="77"/>
                  <a:cs typeface="Myriad Arabic" pitchFamily="2" charset="-78"/>
                </a:rPr>
                <a:t>Being responsible means</a:t>
              </a:r>
            </a:p>
            <a:p>
              <a:pPr algn="ctr"/>
              <a:br>
                <a:rPr lang="en-US" sz="1600" b="1" dirty="0">
                  <a:solidFill>
                    <a:schemeClr val="bg2"/>
                  </a:solidFill>
                  <a:latin typeface="Montserrat SemiBold" pitchFamily="2" charset="77"/>
                  <a:cs typeface="Myriad Arabic" pitchFamily="2" charset="-78"/>
                </a:rPr>
              </a:br>
              <a:r>
                <a:rPr lang="en-US" sz="1600" b="1" dirty="0">
                  <a:solidFill>
                    <a:schemeClr val="bg2"/>
                  </a:solidFill>
                  <a:latin typeface="Montserrat SemiBold" pitchFamily="2" charset="77"/>
                  <a:cs typeface="Myriad Arabic" pitchFamily="2" charset="-78"/>
                </a:rPr>
                <a:t>you do the things you are supposed to do</a:t>
              </a:r>
            </a:p>
            <a:p>
              <a:pPr algn="ctr"/>
              <a:endParaRPr lang="en-US" sz="1600" b="1" dirty="0">
                <a:solidFill>
                  <a:schemeClr val="bg2"/>
                </a:solidFill>
                <a:latin typeface="Montserrat SemiBold" pitchFamily="2" charset="77"/>
                <a:cs typeface="Myriad Arabic" pitchFamily="2" charset="-78"/>
              </a:endParaRPr>
            </a:p>
            <a:p>
              <a:pPr algn="ctr"/>
              <a:r>
                <a:rPr lang="en-US" sz="1600" b="1" dirty="0">
                  <a:solidFill>
                    <a:schemeClr val="bg2"/>
                  </a:solidFill>
                  <a:latin typeface="Montserrat SemiBold" pitchFamily="2" charset="77"/>
                  <a:cs typeface="Myriad Arabic" pitchFamily="2" charset="-78"/>
                </a:rPr>
                <a:t>you accept the results of your actions</a:t>
              </a:r>
            </a:p>
          </p:txBody>
        </p:sp>
      </p:grpSp>
    </p:spTree>
    <p:extLst>
      <p:ext uri="{BB962C8B-B14F-4D97-AF65-F5344CB8AC3E}">
        <p14:creationId xmlns:p14="http://schemas.microsoft.com/office/powerpoint/2010/main" val="315006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28632-5B60-EB4A-9064-43C8A95708F0}"/>
              </a:ext>
            </a:extLst>
          </p:cNvPr>
          <p:cNvSpPr>
            <a:spLocks noGrp="1"/>
          </p:cNvSpPr>
          <p:nvPr>
            <p:ph type="title"/>
          </p:nvPr>
        </p:nvSpPr>
        <p:spPr/>
        <p:txBody>
          <a:bodyPr/>
          <a:lstStyle/>
          <a:p>
            <a:pPr algn="ctr"/>
            <a:r>
              <a:rPr lang="en-US" sz="3400" dirty="0">
                <a:solidFill>
                  <a:schemeClr val="bg2"/>
                </a:solidFill>
              </a:rPr>
              <a:t>Ways we talk about Responsibility</a:t>
            </a:r>
          </a:p>
        </p:txBody>
      </p:sp>
      <p:sp>
        <p:nvSpPr>
          <p:cNvPr id="3" name="Hexagon 2">
            <a:extLst>
              <a:ext uri="{FF2B5EF4-FFF2-40B4-BE49-F238E27FC236}">
                <a16:creationId xmlns:a16="http://schemas.microsoft.com/office/drawing/2014/main" id="{9B6039A5-9C6D-C048-9078-B0FD21645EF6}"/>
              </a:ext>
            </a:extLst>
          </p:cNvPr>
          <p:cNvSpPr/>
          <p:nvPr/>
        </p:nvSpPr>
        <p:spPr>
          <a:xfrm>
            <a:off x="989658" y="2497499"/>
            <a:ext cx="1915494" cy="165128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ontserrat" pitchFamily="2" charset="77"/>
              </a:rPr>
              <a:t>Be responsible</a:t>
            </a:r>
          </a:p>
        </p:txBody>
      </p:sp>
      <p:sp>
        <p:nvSpPr>
          <p:cNvPr id="5" name="Hexagon 4">
            <a:extLst>
              <a:ext uri="{FF2B5EF4-FFF2-40B4-BE49-F238E27FC236}">
                <a16:creationId xmlns:a16="http://schemas.microsoft.com/office/drawing/2014/main" id="{9CBBD10D-1550-7B44-BB18-13B24008F35C}"/>
              </a:ext>
            </a:extLst>
          </p:cNvPr>
          <p:cNvSpPr/>
          <p:nvPr/>
        </p:nvSpPr>
        <p:spPr>
          <a:xfrm>
            <a:off x="2680753" y="1527789"/>
            <a:ext cx="1915494" cy="1651288"/>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ontserrat" pitchFamily="2" charset="77"/>
              </a:rPr>
              <a:t>Take responsibility for your actions</a:t>
            </a:r>
          </a:p>
        </p:txBody>
      </p:sp>
      <p:sp>
        <p:nvSpPr>
          <p:cNvPr id="6" name="Hexagon 5">
            <a:extLst>
              <a:ext uri="{FF2B5EF4-FFF2-40B4-BE49-F238E27FC236}">
                <a16:creationId xmlns:a16="http://schemas.microsoft.com/office/drawing/2014/main" id="{86636BD3-44E3-1A4B-8259-FEFDB02E8885}"/>
              </a:ext>
            </a:extLst>
          </p:cNvPr>
          <p:cNvSpPr/>
          <p:nvPr/>
        </p:nvSpPr>
        <p:spPr>
          <a:xfrm>
            <a:off x="4371848" y="2497499"/>
            <a:ext cx="1915494" cy="1651288"/>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ontserrat" pitchFamily="2" charset="77"/>
              </a:rPr>
              <a:t>It’s your responsibility</a:t>
            </a:r>
          </a:p>
        </p:txBody>
      </p:sp>
      <p:sp>
        <p:nvSpPr>
          <p:cNvPr id="7" name="Hexagon 6">
            <a:extLst>
              <a:ext uri="{FF2B5EF4-FFF2-40B4-BE49-F238E27FC236}">
                <a16:creationId xmlns:a16="http://schemas.microsoft.com/office/drawing/2014/main" id="{60CD92B0-9BD6-5543-AEE3-1D63AF9D03CB}"/>
              </a:ext>
            </a:extLst>
          </p:cNvPr>
          <p:cNvSpPr/>
          <p:nvPr/>
        </p:nvSpPr>
        <p:spPr>
          <a:xfrm>
            <a:off x="6062943" y="1527789"/>
            <a:ext cx="1915494" cy="1651288"/>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ontserrat" pitchFamily="2" charset="77"/>
              </a:rPr>
              <a:t>Act responsibly</a:t>
            </a:r>
          </a:p>
        </p:txBody>
      </p:sp>
    </p:spTree>
    <p:extLst>
      <p:ext uri="{BB962C8B-B14F-4D97-AF65-F5344CB8AC3E}">
        <p14:creationId xmlns:p14="http://schemas.microsoft.com/office/powerpoint/2010/main" val="377493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28632-5B60-EB4A-9064-43C8A95708F0}"/>
              </a:ext>
            </a:extLst>
          </p:cNvPr>
          <p:cNvSpPr>
            <a:spLocks noGrp="1"/>
          </p:cNvSpPr>
          <p:nvPr>
            <p:ph type="title"/>
          </p:nvPr>
        </p:nvSpPr>
        <p:spPr/>
        <p:txBody>
          <a:bodyPr/>
          <a:lstStyle/>
          <a:p>
            <a:pPr algn="ctr"/>
            <a:r>
              <a:rPr lang="en-US" sz="4000" dirty="0">
                <a:solidFill>
                  <a:schemeClr val="bg2"/>
                </a:solidFill>
              </a:rPr>
              <a:t>What is Responsibility?</a:t>
            </a:r>
          </a:p>
        </p:txBody>
      </p:sp>
      <p:sp>
        <p:nvSpPr>
          <p:cNvPr id="8" name="TextBox 7">
            <a:extLst>
              <a:ext uri="{FF2B5EF4-FFF2-40B4-BE49-F238E27FC236}">
                <a16:creationId xmlns:a16="http://schemas.microsoft.com/office/drawing/2014/main" id="{24ECA7D4-57A0-6945-AE23-4F17F048ECCA}"/>
              </a:ext>
            </a:extLst>
          </p:cNvPr>
          <p:cNvSpPr txBox="1"/>
          <p:nvPr/>
        </p:nvSpPr>
        <p:spPr>
          <a:xfrm>
            <a:off x="822063" y="1732523"/>
            <a:ext cx="4572893" cy="276999"/>
          </a:xfrm>
          <a:prstGeom prst="rect">
            <a:avLst/>
          </a:prstGeom>
          <a:noFill/>
        </p:spPr>
        <p:txBody>
          <a:bodyPr wrap="square" rtlCol="0">
            <a:spAutoFit/>
          </a:bodyPr>
          <a:lstStyle/>
          <a:p>
            <a:r>
              <a:rPr lang="en-US" sz="1200" b="1" dirty="0">
                <a:solidFill>
                  <a:schemeClr val="bg2"/>
                </a:solidFill>
                <a:latin typeface="Montserrat SemiBold" pitchFamily="2" charset="77"/>
              </a:rPr>
              <a:t>A responsibility is something you are expected to do</a:t>
            </a:r>
          </a:p>
        </p:txBody>
      </p:sp>
      <p:sp>
        <p:nvSpPr>
          <p:cNvPr id="11" name="Chevron 10">
            <a:extLst>
              <a:ext uri="{FF2B5EF4-FFF2-40B4-BE49-F238E27FC236}">
                <a16:creationId xmlns:a16="http://schemas.microsoft.com/office/drawing/2014/main" id="{330B3132-CB68-654D-AE60-8FA7C18F6000}"/>
              </a:ext>
            </a:extLst>
          </p:cNvPr>
          <p:cNvSpPr/>
          <p:nvPr/>
        </p:nvSpPr>
        <p:spPr>
          <a:xfrm>
            <a:off x="420725" y="2144026"/>
            <a:ext cx="2757055" cy="879764"/>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ontserrat" pitchFamily="2" charset="77"/>
              </a:rPr>
              <a:t>When you DO </a:t>
            </a:r>
            <a:br>
              <a:rPr lang="en-US" sz="1100" dirty="0">
                <a:solidFill>
                  <a:schemeClr val="bg1"/>
                </a:solidFill>
                <a:latin typeface="Montserrat" pitchFamily="2" charset="77"/>
              </a:rPr>
            </a:br>
            <a:r>
              <a:rPr lang="en-US" sz="1100" dirty="0">
                <a:solidFill>
                  <a:schemeClr val="bg1"/>
                </a:solidFill>
                <a:latin typeface="Montserrat" pitchFamily="2" charset="77"/>
              </a:rPr>
              <a:t>something you are responsible for</a:t>
            </a:r>
          </a:p>
        </p:txBody>
      </p:sp>
      <p:sp>
        <p:nvSpPr>
          <p:cNvPr id="13" name="Chevron 12">
            <a:extLst>
              <a:ext uri="{FF2B5EF4-FFF2-40B4-BE49-F238E27FC236}">
                <a16:creationId xmlns:a16="http://schemas.microsoft.com/office/drawing/2014/main" id="{65A2D235-37E8-FC4F-9BB3-036D567B4EE0}"/>
              </a:ext>
            </a:extLst>
          </p:cNvPr>
          <p:cNvSpPr/>
          <p:nvPr/>
        </p:nvSpPr>
        <p:spPr>
          <a:xfrm>
            <a:off x="2817563" y="2144026"/>
            <a:ext cx="2757055" cy="879764"/>
          </a:xfrm>
          <a:prstGeom prst="chevr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ontserrat" pitchFamily="2" charset="77"/>
              </a:rPr>
              <a:t>There is a result</a:t>
            </a:r>
          </a:p>
        </p:txBody>
      </p:sp>
      <p:sp>
        <p:nvSpPr>
          <p:cNvPr id="14" name="Chevron 13">
            <a:extLst>
              <a:ext uri="{FF2B5EF4-FFF2-40B4-BE49-F238E27FC236}">
                <a16:creationId xmlns:a16="http://schemas.microsoft.com/office/drawing/2014/main" id="{C8675075-CC7C-2142-BC25-77634F71FD94}"/>
              </a:ext>
            </a:extLst>
          </p:cNvPr>
          <p:cNvSpPr/>
          <p:nvPr/>
        </p:nvSpPr>
        <p:spPr>
          <a:xfrm>
            <a:off x="420725" y="3231241"/>
            <a:ext cx="2757055" cy="883824"/>
          </a:xfrm>
          <a:prstGeom prst="chevron">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ontserrat" pitchFamily="2" charset="77"/>
              </a:rPr>
              <a:t>When you DON’T do something you are responsible for</a:t>
            </a:r>
          </a:p>
        </p:txBody>
      </p:sp>
      <p:sp>
        <p:nvSpPr>
          <p:cNvPr id="15" name="Chevron 14">
            <a:extLst>
              <a:ext uri="{FF2B5EF4-FFF2-40B4-BE49-F238E27FC236}">
                <a16:creationId xmlns:a16="http://schemas.microsoft.com/office/drawing/2014/main" id="{43A12159-C4D6-014C-85E2-FB5756C09E75}"/>
              </a:ext>
            </a:extLst>
          </p:cNvPr>
          <p:cNvSpPr/>
          <p:nvPr/>
        </p:nvSpPr>
        <p:spPr>
          <a:xfrm>
            <a:off x="2817563" y="3231241"/>
            <a:ext cx="2757055" cy="883824"/>
          </a:xfrm>
          <a:prstGeom prst="chevron">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ontserrat" pitchFamily="2" charset="77"/>
              </a:rPr>
              <a:t>There is a consequence</a:t>
            </a:r>
          </a:p>
        </p:txBody>
      </p:sp>
      <p:sp>
        <p:nvSpPr>
          <p:cNvPr id="18" name="Round Diagonal Corner Rectangle 17">
            <a:extLst>
              <a:ext uri="{FF2B5EF4-FFF2-40B4-BE49-F238E27FC236}">
                <a16:creationId xmlns:a16="http://schemas.microsoft.com/office/drawing/2014/main" id="{5BB7B9A8-7A81-4B4A-BDF2-D10565996BD7}"/>
              </a:ext>
            </a:extLst>
          </p:cNvPr>
          <p:cNvSpPr/>
          <p:nvPr/>
        </p:nvSpPr>
        <p:spPr>
          <a:xfrm>
            <a:off x="5886134" y="1641799"/>
            <a:ext cx="2729346" cy="2763982"/>
          </a:xfrm>
          <a:prstGeom prst="round2DiagRect">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0E7BC47-284F-F042-8B2B-F5E0A16E15B7}"/>
              </a:ext>
            </a:extLst>
          </p:cNvPr>
          <p:cNvSpPr txBox="1"/>
          <p:nvPr/>
        </p:nvSpPr>
        <p:spPr>
          <a:xfrm>
            <a:off x="6097430" y="2233970"/>
            <a:ext cx="2306753" cy="1815882"/>
          </a:xfrm>
          <a:prstGeom prst="rect">
            <a:avLst/>
          </a:prstGeom>
          <a:noFill/>
        </p:spPr>
        <p:txBody>
          <a:bodyPr wrap="square" rtlCol="0">
            <a:spAutoFit/>
          </a:bodyPr>
          <a:lstStyle/>
          <a:p>
            <a:pPr algn="ctr"/>
            <a:r>
              <a:rPr lang="en-US" b="1" dirty="0">
                <a:solidFill>
                  <a:schemeClr val="bg2"/>
                </a:solidFill>
                <a:latin typeface="Montserrat SemiBold" pitchFamily="2" charset="77"/>
                <a:cs typeface="Myriad Arabic" pitchFamily="2" charset="-78"/>
              </a:rPr>
              <a:t>Being responsible means</a:t>
            </a:r>
          </a:p>
          <a:p>
            <a:pPr algn="ctr"/>
            <a:br>
              <a:rPr lang="en-US" b="1" dirty="0">
                <a:solidFill>
                  <a:schemeClr val="bg2"/>
                </a:solidFill>
                <a:latin typeface="Montserrat SemiBold" pitchFamily="2" charset="77"/>
                <a:cs typeface="Myriad Arabic" pitchFamily="2" charset="-78"/>
              </a:rPr>
            </a:br>
            <a:r>
              <a:rPr lang="en-US" b="1" dirty="0">
                <a:solidFill>
                  <a:schemeClr val="bg2"/>
                </a:solidFill>
                <a:latin typeface="Montserrat SemiBold" pitchFamily="2" charset="77"/>
                <a:cs typeface="Myriad Arabic" pitchFamily="2" charset="-78"/>
              </a:rPr>
              <a:t>you do the things you are supposed to do</a:t>
            </a:r>
          </a:p>
          <a:p>
            <a:pPr algn="ctr"/>
            <a:endParaRPr lang="en-US" b="1" dirty="0">
              <a:solidFill>
                <a:schemeClr val="bg2"/>
              </a:solidFill>
              <a:latin typeface="Montserrat SemiBold" pitchFamily="2" charset="77"/>
              <a:cs typeface="Myriad Arabic" pitchFamily="2" charset="-78"/>
            </a:endParaRPr>
          </a:p>
          <a:p>
            <a:pPr algn="ctr"/>
            <a:r>
              <a:rPr lang="en-US" b="1" dirty="0">
                <a:solidFill>
                  <a:schemeClr val="bg2"/>
                </a:solidFill>
                <a:latin typeface="Montserrat SemiBold" pitchFamily="2" charset="77"/>
                <a:cs typeface="Myriad Arabic" pitchFamily="2" charset="-78"/>
              </a:rPr>
              <a:t>you accept the results of your actions</a:t>
            </a:r>
          </a:p>
        </p:txBody>
      </p:sp>
    </p:spTree>
    <p:extLst>
      <p:ext uri="{BB962C8B-B14F-4D97-AF65-F5344CB8AC3E}">
        <p14:creationId xmlns:p14="http://schemas.microsoft.com/office/powerpoint/2010/main" val="62444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0-#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0-#ppt_w/2"/>
                                          </p:val>
                                        </p:tav>
                                        <p:tav tm="100000">
                                          <p:val>
                                            <p:strVal val="#ppt_x"/>
                                          </p:val>
                                        </p:tav>
                                      </p:tavLst>
                                    </p:anim>
                                    <p:anim calcmode="lin" valueType="num">
                                      <p:cBhvr additive="base">
                                        <p:cTn id="25"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0-#ppt_w/2"/>
                                          </p:val>
                                        </p:tav>
                                        <p:tav tm="100000">
                                          <p:val>
                                            <p:strVal val="#ppt_x"/>
                                          </p:val>
                                        </p:tav>
                                      </p:tavLst>
                                    </p:anim>
                                    <p:anim calcmode="lin" valueType="num">
                                      <p:cBhvr additive="base">
                                        <p:cTn id="3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3" grpId="0" animBg="1"/>
      <p:bldP spid="14" grpId="0" animBg="1"/>
      <p:bldP spid="15" grpId="0" animBg="1"/>
      <p:bldP spid="18"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een tree with black background&#10;&#10;Description automatically generated">
            <a:extLst>
              <a:ext uri="{FF2B5EF4-FFF2-40B4-BE49-F238E27FC236}">
                <a16:creationId xmlns:a16="http://schemas.microsoft.com/office/drawing/2014/main" id="{577E9B8C-BC03-FE1B-E633-E2F002ACD865}"/>
              </a:ext>
            </a:extLst>
          </p:cNvPr>
          <p:cNvPicPr>
            <a:picLocks noChangeAspect="1"/>
          </p:cNvPicPr>
          <p:nvPr/>
        </p:nvPicPr>
        <p:blipFill>
          <a:blip r:embed="rId3">
            <a:alphaModFix amt="18000"/>
          </a:blip>
          <a:stretch>
            <a:fillRect/>
          </a:stretch>
        </p:blipFill>
        <p:spPr>
          <a:xfrm>
            <a:off x="-361390" y="0"/>
            <a:ext cx="3177742" cy="5319325"/>
          </a:xfrm>
          <a:prstGeom prst="rect">
            <a:avLst/>
          </a:prstGeom>
        </p:spPr>
      </p:pic>
      <p:sp>
        <p:nvSpPr>
          <p:cNvPr id="7" name="Rounded Rectangle 6">
            <a:extLst>
              <a:ext uri="{FF2B5EF4-FFF2-40B4-BE49-F238E27FC236}">
                <a16:creationId xmlns:a16="http://schemas.microsoft.com/office/drawing/2014/main" id="{A10635EB-6DBF-3F4B-8CE2-E32C54C8244A}"/>
              </a:ext>
            </a:extLst>
          </p:cNvPr>
          <p:cNvSpPr/>
          <p:nvPr/>
        </p:nvSpPr>
        <p:spPr>
          <a:xfrm>
            <a:off x="214684" y="1501844"/>
            <a:ext cx="4265873" cy="64500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B048AD51-A41B-0B46-BB7C-473DA27B1E60}"/>
              </a:ext>
            </a:extLst>
          </p:cNvPr>
          <p:cNvSpPr/>
          <p:nvPr/>
        </p:nvSpPr>
        <p:spPr>
          <a:xfrm>
            <a:off x="214684" y="2042739"/>
            <a:ext cx="4265873" cy="271139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ounded Rectangle 8">
            <a:extLst>
              <a:ext uri="{FF2B5EF4-FFF2-40B4-BE49-F238E27FC236}">
                <a16:creationId xmlns:a16="http://schemas.microsoft.com/office/drawing/2014/main" id="{8DB34705-8F00-6442-BC16-720E80A47B11}"/>
              </a:ext>
            </a:extLst>
          </p:cNvPr>
          <p:cNvSpPr/>
          <p:nvPr/>
        </p:nvSpPr>
        <p:spPr>
          <a:xfrm>
            <a:off x="4663440" y="1501844"/>
            <a:ext cx="4265873" cy="64500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1C5C62DA-6A39-314F-A89A-712DDED0F0C7}"/>
              </a:ext>
            </a:extLst>
          </p:cNvPr>
          <p:cNvSpPr/>
          <p:nvPr/>
        </p:nvSpPr>
        <p:spPr>
          <a:xfrm>
            <a:off x="4663440" y="2042739"/>
            <a:ext cx="4265873" cy="271139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a:extLst>
              <a:ext uri="{FF2B5EF4-FFF2-40B4-BE49-F238E27FC236}">
                <a16:creationId xmlns:a16="http://schemas.microsoft.com/office/drawing/2014/main" id="{64F5D804-2DA3-1341-B8A8-78CF5C80C1A3}"/>
              </a:ext>
            </a:extLst>
          </p:cNvPr>
          <p:cNvSpPr>
            <a:spLocks noGrp="1"/>
          </p:cNvSpPr>
          <p:nvPr>
            <p:ph type="title"/>
          </p:nvPr>
        </p:nvSpPr>
        <p:spPr/>
        <p:txBody>
          <a:bodyPr/>
          <a:lstStyle/>
          <a:p>
            <a:pPr algn="ctr"/>
            <a:r>
              <a:rPr lang="en-US" sz="4000" dirty="0">
                <a:solidFill>
                  <a:schemeClr val="bg2"/>
                </a:solidFill>
              </a:rPr>
              <a:t>Examples of Responsibilities</a:t>
            </a:r>
          </a:p>
        </p:txBody>
      </p:sp>
      <p:sp>
        <p:nvSpPr>
          <p:cNvPr id="3" name="TextBox 2">
            <a:extLst>
              <a:ext uri="{FF2B5EF4-FFF2-40B4-BE49-F238E27FC236}">
                <a16:creationId xmlns:a16="http://schemas.microsoft.com/office/drawing/2014/main" id="{D3A082D9-49D9-D94B-9AA1-13F53156A5A3}"/>
              </a:ext>
            </a:extLst>
          </p:cNvPr>
          <p:cNvSpPr txBox="1"/>
          <p:nvPr/>
        </p:nvSpPr>
        <p:spPr>
          <a:xfrm>
            <a:off x="214684" y="1645919"/>
            <a:ext cx="4265873" cy="307777"/>
          </a:xfrm>
          <a:prstGeom prst="rect">
            <a:avLst/>
          </a:prstGeom>
          <a:noFill/>
        </p:spPr>
        <p:txBody>
          <a:bodyPr wrap="square" rtlCol="0">
            <a:spAutoFit/>
          </a:bodyPr>
          <a:lstStyle/>
          <a:p>
            <a:pPr algn="ctr"/>
            <a:r>
              <a:rPr lang="en-US" b="1" dirty="0">
                <a:solidFill>
                  <a:schemeClr val="bg1"/>
                </a:solidFill>
                <a:latin typeface="Montserrat SemiBold" pitchFamily="2" charset="77"/>
              </a:rPr>
              <a:t>Tasks you are expected to do:</a:t>
            </a:r>
          </a:p>
        </p:txBody>
      </p:sp>
      <p:sp>
        <p:nvSpPr>
          <p:cNvPr id="4" name="TextBox 3">
            <a:extLst>
              <a:ext uri="{FF2B5EF4-FFF2-40B4-BE49-F238E27FC236}">
                <a16:creationId xmlns:a16="http://schemas.microsoft.com/office/drawing/2014/main" id="{254B6A97-028B-BF42-9204-5F217E1F5C4B}"/>
              </a:ext>
            </a:extLst>
          </p:cNvPr>
          <p:cNvSpPr txBox="1"/>
          <p:nvPr/>
        </p:nvSpPr>
        <p:spPr>
          <a:xfrm>
            <a:off x="4663440" y="1635644"/>
            <a:ext cx="4265872" cy="307777"/>
          </a:xfrm>
          <a:prstGeom prst="rect">
            <a:avLst/>
          </a:prstGeom>
          <a:noFill/>
        </p:spPr>
        <p:txBody>
          <a:bodyPr wrap="square" rtlCol="0">
            <a:spAutoFit/>
          </a:bodyPr>
          <a:lstStyle/>
          <a:p>
            <a:pPr algn="ctr"/>
            <a:r>
              <a:rPr lang="en-US" b="1" dirty="0">
                <a:solidFill>
                  <a:schemeClr val="bg1"/>
                </a:solidFill>
                <a:latin typeface="Montserrat SemiBold" pitchFamily="2" charset="77"/>
              </a:rPr>
              <a:t>Ways you are expected to act:</a:t>
            </a:r>
          </a:p>
        </p:txBody>
      </p:sp>
      <p:sp>
        <p:nvSpPr>
          <p:cNvPr id="5" name="TextBox 4">
            <a:extLst>
              <a:ext uri="{FF2B5EF4-FFF2-40B4-BE49-F238E27FC236}">
                <a16:creationId xmlns:a16="http://schemas.microsoft.com/office/drawing/2014/main" id="{0C40E716-7DA8-9647-9E6A-2651B6CC9FC7}"/>
              </a:ext>
            </a:extLst>
          </p:cNvPr>
          <p:cNvSpPr txBox="1"/>
          <p:nvPr/>
        </p:nvSpPr>
        <p:spPr>
          <a:xfrm>
            <a:off x="588397" y="2265676"/>
            <a:ext cx="3554233" cy="1446102"/>
          </a:xfrm>
          <a:prstGeom prst="rect">
            <a:avLst/>
          </a:prstGeom>
          <a:noFill/>
        </p:spPr>
        <p:txBody>
          <a:bodyPr wrap="square" rtlCol="0">
            <a:spAutoFit/>
          </a:bodyPr>
          <a:lstStyle/>
          <a:p>
            <a:pPr marL="285750" indent="-285750">
              <a:lnSpc>
                <a:spcPct val="150000"/>
              </a:lnSpc>
              <a:buFont typeface="Wingdings" pitchFamily="2" charset="2"/>
              <a:buChar char="ü"/>
            </a:pPr>
            <a:r>
              <a:rPr lang="en-US" sz="1200" dirty="0">
                <a:solidFill>
                  <a:schemeClr val="bg2"/>
                </a:solidFill>
                <a:latin typeface="Montserrat" pitchFamily="2" charset="77"/>
              </a:rPr>
              <a:t>Feed the dog</a:t>
            </a:r>
          </a:p>
          <a:p>
            <a:pPr marL="285750" indent="-285750">
              <a:lnSpc>
                <a:spcPct val="150000"/>
              </a:lnSpc>
              <a:buFont typeface="Wingdings" pitchFamily="2" charset="2"/>
              <a:buChar char="ü"/>
            </a:pPr>
            <a:r>
              <a:rPr lang="en-US" sz="1200" dirty="0">
                <a:solidFill>
                  <a:schemeClr val="bg2"/>
                </a:solidFill>
                <a:latin typeface="Montserrat" pitchFamily="2" charset="77"/>
              </a:rPr>
              <a:t>Do your homework</a:t>
            </a:r>
          </a:p>
          <a:p>
            <a:pPr marL="285750" indent="-285750">
              <a:lnSpc>
                <a:spcPct val="150000"/>
              </a:lnSpc>
              <a:buFont typeface="Wingdings" pitchFamily="2" charset="2"/>
              <a:buChar char="ü"/>
            </a:pPr>
            <a:r>
              <a:rPr lang="en-US" sz="1200" dirty="0">
                <a:solidFill>
                  <a:schemeClr val="bg2"/>
                </a:solidFill>
                <a:latin typeface="Montserrat" pitchFamily="2" charset="77"/>
              </a:rPr>
              <a:t>Look after your brother</a:t>
            </a:r>
          </a:p>
          <a:p>
            <a:pPr marL="285750" indent="-285750">
              <a:lnSpc>
                <a:spcPct val="150000"/>
              </a:lnSpc>
              <a:buFont typeface="Wingdings" pitchFamily="2" charset="2"/>
              <a:buChar char="ü"/>
            </a:pPr>
            <a:r>
              <a:rPr lang="en-US" sz="1200" dirty="0">
                <a:solidFill>
                  <a:schemeClr val="bg2"/>
                </a:solidFill>
                <a:latin typeface="Montserrat" pitchFamily="2" charset="77"/>
              </a:rPr>
              <a:t>Put your bicycle away</a:t>
            </a:r>
          </a:p>
          <a:p>
            <a:pPr marL="285750" indent="-285750">
              <a:lnSpc>
                <a:spcPct val="150000"/>
              </a:lnSpc>
              <a:buFont typeface="Wingdings" pitchFamily="2" charset="2"/>
              <a:buChar char="ü"/>
            </a:pPr>
            <a:r>
              <a:rPr lang="en-US" sz="1200" dirty="0">
                <a:solidFill>
                  <a:schemeClr val="bg2"/>
                </a:solidFill>
                <a:latin typeface="Montserrat" pitchFamily="2" charset="77"/>
              </a:rPr>
              <a:t>…</a:t>
            </a:r>
          </a:p>
        </p:txBody>
      </p:sp>
      <p:sp>
        <p:nvSpPr>
          <p:cNvPr id="6" name="TextBox 5">
            <a:extLst>
              <a:ext uri="{FF2B5EF4-FFF2-40B4-BE49-F238E27FC236}">
                <a16:creationId xmlns:a16="http://schemas.microsoft.com/office/drawing/2014/main" id="{8382DB45-AF7F-A349-A4CF-0E1A096E56B1}"/>
              </a:ext>
            </a:extLst>
          </p:cNvPr>
          <p:cNvSpPr txBox="1"/>
          <p:nvPr/>
        </p:nvSpPr>
        <p:spPr>
          <a:xfrm>
            <a:off x="5041127" y="2265676"/>
            <a:ext cx="3514476" cy="1446102"/>
          </a:xfrm>
          <a:prstGeom prst="rect">
            <a:avLst/>
          </a:prstGeom>
          <a:noFill/>
        </p:spPr>
        <p:txBody>
          <a:bodyPr wrap="square" rtlCol="0">
            <a:spAutoFit/>
          </a:bodyPr>
          <a:lstStyle/>
          <a:p>
            <a:pPr marL="285750" indent="-285750">
              <a:lnSpc>
                <a:spcPct val="150000"/>
              </a:lnSpc>
              <a:buFont typeface="Wingdings" pitchFamily="2" charset="2"/>
              <a:buChar char="ü"/>
            </a:pPr>
            <a:r>
              <a:rPr lang="en-US" sz="1200" dirty="0">
                <a:solidFill>
                  <a:schemeClr val="bg2"/>
                </a:solidFill>
                <a:latin typeface="Montserrat" pitchFamily="2" charset="77"/>
              </a:rPr>
              <a:t>Use the internet safely</a:t>
            </a:r>
          </a:p>
          <a:p>
            <a:pPr marL="285750" indent="-285750">
              <a:lnSpc>
                <a:spcPct val="150000"/>
              </a:lnSpc>
              <a:buFont typeface="Wingdings" pitchFamily="2" charset="2"/>
              <a:buChar char="ü"/>
            </a:pPr>
            <a:r>
              <a:rPr lang="en-US" sz="1200" dirty="0">
                <a:solidFill>
                  <a:schemeClr val="bg2"/>
                </a:solidFill>
                <a:latin typeface="Montserrat" pitchFamily="2" charset="77"/>
              </a:rPr>
              <a:t>Be home on time</a:t>
            </a:r>
          </a:p>
          <a:p>
            <a:pPr marL="285750" indent="-285750">
              <a:lnSpc>
                <a:spcPct val="150000"/>
              </a:lnSpc>
              <a:buFont typeface="Wingdings" pitchFamily="2" charset="2"/>
              <a:buChar char="ü"/>
            </a:pPr>
            <a:r>
              <a:rPr lang="en-US" sz="1200" dirty="0">
                <a:solidFill>
                  <a:schemeClr val="bg2"/>
                </a:solidFill>
                <a:latin typeface="Montserrat" pitchFamily="2" charset="77"/>
              </a:rPr>
              <a:t>Don’t hurt yourself or others</a:t>
            </a:r>
          </a:p>
          <a:p>
            <a:pPr marL="285750" indent="-285750">
              <a:lnSpc>
                <a:spcPct val="150000"/>
              </a:lnSpc>
              <a:buFont typeface="Wingdings" pitchFamily="2" charset="2"/>
              <a:buChar char="ü"/>
            </a:pPr>
            <a:r>
              <a:rPr lang="en-US" sz="1200" dirty="0">
                <a:solidFill>
                  <a:schemeClr val="bg2"/>
                </a:solidFill>
                <a:latin typeface="Montserrat" pitchFamily="2" charset="77"/>
              </a:rPr>
              <a:t>Speak respectfully</a:t>
            </a:r>
          </a:p>
          <a:p>
            <a:pPr marL="285750" indent="-285750">
              <a:lnSpc>
                <a:spcPct val="150000"/>
              </a:lnSpc>
              <a:buFont typeface="Wingdings" pitchFamily="2" charset="2"/>
              <a:buChar char="ü"/>
            </a:pPr>
            <a:r>
              <a:rPr lang="en-US" sz="1200" dirty="0">
                <a:solidFill>
                  <a:schemeClr val="bg2"/>
                </a:solidFill>
                <a:latin typeface="Montserrat" pitchFamily="2" charset="77"/>
              </a:rPr>
              <a:t>…</a:t>
            </a:r>
          </a:p>
        </p:txBody>
      </p:sp>
    </p:spTree>
    <p:extLst>
      <p:ext uri="{BB962C8B-B14F-4D97-AF65-F5344CB8AC3E}">
        <p14:creationId xmlns:p14="http://schemas.microsoft.com/office/powerpoint/2010/main" val="79285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96D43A71-6C83-9A4C-9A0D-04BBFAD7E222}"/>
              </a:ext>
            </a:extLst>
          </p:cNvPr>
          <p:cNvSpPr/>
          <p:nvPr/>
        </p:nvSpPr>
        <p:spPr>
          <a:xfrm>
            <a:off x="-5344" y="526670"/>
            <a:ext cx="9144000" cy="46168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AB6CAAE-18FA-8B48-9B24-6D8E72A4A13F}"/>
              </a:ext>
            </a:extLst>
          </p:cNvPr>
          <p:cNvSpPr txBox="1"/>
          <p:nvPr/>
        </p:nvSpPr>
        <p:spPr>
          <a:xfrm>
            <a:off x="2727774" y="877820"/>
            <a:ext cx="6132630" cy="369332"/>
          </a:xfrm>
          <a:prstGeom prst="rect">
            <a:avLst/>
          </a:prstGeom>
          <a:noFill/>
        </p:spPr>
        <p:txBody>
          <a:bodyPr wrap="square" rtlCol="0">
            <a:spAutoFit/>
          </a:bodyPr>
          <a:lstStyle/>
          <a:p>
            <a:r>
              <a:rPr lang="en-US" sz="1800" dirty="0">
                <a:solidFill>
                  <a:schemeClr val="bg1"/>
                </a:solidFill>
                <a:latin typeface="Montserrat" pitchFamily="2" charset="77"/>
              </a:rPr>
              <a:t>You are expected to be home by 5:00</a:t>
            </a:r>
          </a:p>
        </p:txBody>
      </p:sp>
      <p:sp>
        <p:nvSpPr>
          <p:cNvPr id="27" name="TextBox 26">
            <a:extLst>
              <a:ext uri="{FF2B5EF4-FFF2-40B4-BE49-F238E27FC236}">
                <a16:creationId xmlns:a16="http://schemas.microsoft.com/office/drawing/2014/main" id="{04ABF798-A93B-404A-B061-7A039C98DFF3}"/>
              </a:ext>
            </a:extLst>
          </p:cNvPr>
          <p:cNvSpPr txBox="1"/>
          <p:nvPr/>
        </p:nvSpPr>
        <p:spPr>
          <a:xfrm>
            <a:off x="790124" y="897105"/>
            <a:ext cx="2045798" cy="338554"/>
          </a:xfrm>
          <a:prstGeom prst="rect">
            <a:avLst/>
          </a:prstGeom>
          <a:noFill/>
        </p:spPr>
        <p:txBody>
          <a:bodyPr wrap="square" rtlCol="0">
            <a:spAutoFit/>
          </a:bodyPr>
          <a:lstStyle/>
          <a:p>
            <a:r>
              <a:rPr lang="en-US" sz="1600" b="1" dirty="0">
                <a:solidFill>
                  <a:schemeClr val="bg1"/>
                </a:solidFill>
                <a:latin typeface="Montserrat ExtraBold" pitchFamily="2" charset="77"/>
              </a:rPr>
              <a:t>Responsibility:</a:t>
            </a:r>
          </a:p>
        </p:txBody>
      </p:sp>
      <p:sp>
        <p:nvSpPr>
          <p:cNvPr id="37" name="Round Diagonal Corner Rectangle 36">
            <a:extLst>
              <a:ext uri="{FF2B5EF4-FFF2-40B4-BE49-F238E27FC236}">
                <a16:creationId xmlns:a16="http://schemas.microsoft.com/office/drawing/2014/main" id="{4312C93E-05B2-D44F-8D85-7CEB64D77C78}"/>
              </a:ext>
            </a:extLst>
          </p:cNvPr>
          <p:cNvSpPr/>
          <p:nvPr/>
        </p:nvSpPr>
        <p:spPr>
          <a:xfrm>
            <a:off x="434925" y="1540577"/>
            <a:ext cx="3771763" cy="3253913"/>
          </a:xfrm>
          <a:prstGeom prst="round2DiagRect">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5941D44-ABAF-7F4B-8A8D-AEEC1E5D5F48}"/>
              </a:ext>
            </a:extLst>
          </p:cNvPr>
          <p:cNvPicPr>
            <a:picLocks noChangeAspect="1"/>
          </p:cNvPicPr>
          <p:nvPr/>
        </p:nvPicPr>
        <p:blipFill>
          <a:blip r:embed="rId3"/>
          <a:stretch>
            <a:fillRect/>
          </a:stretch>
        </p:blipFill>
        <p:spPr>
          <a:xfrm>
            <a:off x="934629" y="2278483"/>
            <a:ext cx="2839549" cy="2408163"/>
          </a:xfrm>
          <a:prstGeom prst="rect">
            <a:avLst/>
          </a:prstGeom>
        </p:spPr>
      </p:pic>
      <p:sp>
        <p:nvSpPr>
          <p:cNvPr id="17" name="TextBox 16">
            <a:extLst>
              <a:ext uri="{FF2B5EF4-FFF2-40B4-BE49-F238E27FC236}">
                <a16:creationId xmlns:a16="http://schemas.microsoft.com/office/drawing/2014/main" id="{C3985F6D-8261-3E43-BBAA-F465CC7A481F}"/>
              </a:ext>
            </a:extLst>
          </p:cNvPr>
          <p:cNvSpPr txBox="1"/>
          <p:nvPr/>
        </p:nvSpPr>
        <p:spPr>
          <a:xfrm>
            <a:off x="439393" y="1879591"/>
            <a:ext cx="3767295" cy="246221"/>
          </a:xfrm>
          <a:prstGeom prst="rect">
            <a:avLst/>
          </a:prstGeom>
          <a:noFill/>
        </p:spPr>
        <p:txBody>
          <a:bodyPr wrap="square" rtlCol="0">
            <a:spAutoFit/>
          </a:bodyPr>
          <a:lstStyle/>
          <a:p>
            <a:pPr algn="ctr"/>
            <a:r>
              <a:rPr lang="en-US" sz="1000" dirty="0">
                <a:latin typeface="Montserrat" pitchFamily="2" charset="77"/>
              </a:rPr>
              <a:t>You are home by 5:00</a:t>
            </a:r>
          </a:p>
        </p:txBody>
      </p:sp>
      <p:sp>
        <p:nvSpPr>
          <p:cNvPr id="41" name="Round Diagonal Corner Rectangle 40">
            <a:extLst>
              <a:ext uri="{FF2B5EF4-FFF2-40B4-BE49-F238E27FC236}">
                <a16:creationId xmlns:a16="http://schemas.microsoft.com/office/drawing/2014/main" id="{13C455BC-0B6D-9549-AA54-2A49D55F0131}"/>
              </a:ext>
            </a:extLst>
          </p:cNvPr>
          <p:cNvSpPr/>
          <p:nvPr/>
        </p:nvSpPr>
        <p:spPr>
          <a:xfrm>
            <a:off x="4875699" y="1540577"/>
            <a:ext cx="3771763" cy="3253913"/>
          </a:xfrm>
          <a:prstGeom prst="round2DiagRect">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BFA38E-F503-A842-BA43-604B406DCFBF}"/>
              </a:ext>
            </a:extLst>
          </p:cNvPr>
          <p:cNvSpPr txBox="1"/>
          <p:nvPr/>
        </p:nvSpPr>
        <p:spPr>
          <a:xfrm>
            <a:off x="4875699" y="1879591"/>
            <a:ext cx="3771763" cy="246221"/>
          </a:xfrm>
          <a:prstGeom prst="rect">
            <a:avLst/>
          </a:prstGeom>
          <a:noFill/>
        </p:spPr>
        <p:txBody>
          <a:bodyPr wrap="square" rtlCol="0">
            <a:spAutoFit/>
          </a:bodyPr>
          <a:lstStyle/>
          <a:p>
            <a:pPr algn="ctr"/>
            <a:r>
              <a:rPr lang="en-US" sz="1000" dirty="0">
                <a:latin typeface="Montserrat" pitchFamily="2" charset="77"/>
              </a:rPr>
              <a:t>It’s 5:30 and mom isn’t sure where you are.</a:t>
            </a:r>
          </a:p>
        </p:txBody>
      </p:sp>
      <p:pic>
        <p:nvPicPr>
          <p:cNvPr id="47" name="Picture 46" descr="A picture containing diagram&#10;&#10;Description automatically generated">
            <a:extLst>
              <a:ext uri="{FF2B5EF4-FFF2-40B4-BE49-F238E27FC236}">
                <a16:creationId xmlns:a16="http://schemas.microsoft.com/office/drawing/2014/main" id="{195F66A6-5313-0B46-8C21-CFCBB0227ABD}"/>
              </a:ext>
            </a:extLst>
          </p:cNvPr>
          <p:cNvPicPr>
            <a:picLocks noChangeAspect="1"/>
          </p:cNvPicPr>
          <p:nvPr/>
        </p:nvPicPr>
        <p:blipFill>
          <a:blip r:embed="rId4"/>
          <a:stretch>
            <a:fillRect/>
          </a:stretch>
        </p:blipFill>
        <p:spPr>
          <a:xfrm>
            <a:off x="5696711" y="2264154"/>
            <a:ext cx="2141033" cy="2352676"/>
          </a:xfrm>
          <a:prstGeom prst="rect">
            <a:avLst/>
          </a:prstGeom>
        </p:spPr>
      </p:pic>
      <p:sp>
        <p:nvSpPr>
          <p:cNvPr id="16" name="Title 1">
            <a:extLst>
              <a:ext uri="{FF2B5EF4-FFF2-40B4-BE49-F238E27FC236}">
                <a16:creationId xmlns:a16="http://schemas.microsoft.com/office/drawing/2014/main" id="{AC753ED7-707C-0543-B5DB-536CE648BA8A}"/>
              </a:ext>
            </a:extLst>
          </p:cNvPr>
          <p:cNvSpPr>
            <a:spLocks noGrp="1"/>
          </p:cNvSpPr>
          <p:nvPr>
            <p:ph type="title"/>
          </p:nvPr>
        </p:nvSpPr>
        <p:spPr>
          <a:xfrm>
            <a:off x="278886" y="22660"/>
            <a:ext cx="8520600" cy="553415"/>
          </a:xfrm>
        </p:spPr>
        <p:txBody>
          <a:bodyPr/>
          <a:lstStyle/>
          <a:p>
            <a:pPr algn="ctr"/>
            <a:r>
              <a:rPr lang="en-US" sz="3400" dirty="0">
                <a:solidFill>
                  <a:schemeClr val="bg2"/>
                </a:solidFill>
              </a:rPr>
              <a:t>Is this responsible?</a:t>
            </a:r>
          </a:p>
        </p:txBody>
      </p:sp>
    </p:spTree>
    <p:extLst>
      <p:ext uri="{BB962C8B-B14F-4D97-AF65-F5344CB8AC3E}">
        <p14:creationId xmlns:p14="http://schemas.microsoft.com/office/powerpoint/2010/main" val="218626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0.70"/>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1000" fill="hold"/>
                                        <p:tgtEl>
                                          <p:spTgt spid="47"/>
                                        </p:tgtEl>
                                        <p:attrNameLst>
                                          <p:attrName>ppt_w</p:attrName>
                                        </p:attrNameLst>
                                      </p:cBhvr>
                                      <p:tavLst>
                                        <p:tav tm="0">
                                          <p:val>
                                            <p:strVal val="#ppt_w*0.70"/>
                                          </p:val>
                                        </p:tav>
                                        <p:tav tm="100000">
                                          <p:val>
                                            <p:strVal val="#ppt_w"/>
                                          </p:val>
                                        </p:tav>
                                      </p:tavLst>
                                    </p:anim>
                                    <p:anim calcmode="lin" valueType="num">
                                      <p:cBhvr>
                                        <p:cTn id="30" dur="1000" fill="hold"/>
                                        <p:tgtEl>
                                          <p:spTgt spid="47"/>
                                        </p:tgtEl>
                                        <p:attrNameLst>
                                          <p:attrName>ppt_h</p:attrName>
                                        </p:attrNameLst>
                                      </p:cBhvr>
                                      <p:tavLst>
                                        <p:tav tm="0">
                                          <p:val>
                                            <p:strVal val="#ppt_h"/>
                                          </p:val>
                                        </p:tav>
                                        <p:tav tm="100000">
                                          <p:val>
                                            <p:strVal val="#ppt_h"/>
                                          </p:val>
                                        </p:tav>
                                      </p:tavLst>
                                    </p:anim>
                                    <p:animEffect transition="in" filter="fade">
                                      <p:cBhvr>
                                        <p:cTn id="31"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96D43A71-6C83-9A4C-9A0D-04BBFAD7E222}"/>
              </a:ext>
            </a:extLst>
          </p:cNvPr>
          <p:cNvSpPr/>
          <p:nvPr/>
        </p:nvSpPr>
        <p:spPr>
          <a:xfrm>
            <a:off x="-5344" y="526670"/>
            <a:ext cx="9144000" cy="46168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AB6CAAE-18FA-8B48-9B24-6D8E72A4A13F}"/>
              </a:ext>
            </a:extLst>
          </p:cNvPr>
          <p:cNvSpPr txBox="1"/>
          <p:nvPr/>
        </p:nvSpPr>
        <p:spPr>
          <a:xfrm>
            <a:off x="2727774" y="893723"/>
            <a:ext cx="6132630" cy="369332"/>
          </a:xfrm>
          <a:prstGeom prst="rect">
            <a:avLst/>
          </a:prstGeom>
          <a:noFill/>
        </p:spPr>
        <p:txBody>
          <a:bodyPr wrap="square" rtlCol="0">
            <a:spAutoFit/>
          </a:bodyPr>
          <a:lstStyle/>
          <a:p>
            <a:r>
              <a:rPr lang="en-US" sz="1800" dirty="0">
                <a:solidFill>
                  <a:schemeClr val="bg1"/>
                </a:solidFill>
                <a:latin typeface="Montserrat" pitchFamily="2" charset="77"/>
              </a:rPr>
              <a:t>You are supposed to feed the dog</a:t>
            </a:r>
          </a:p>
        </p:txBody>
      </p:sp>
      <p:sp>
        <p:nvSpPr>
          <p:cNvPr id="27" name="TextBox 26">
            <a:extLst>
              <a:ext uri="{FF2B5EF4-FFF2-40B4-BE49-F238E27FC236}">
                <a16:creationId xmlns:a16="http://schemas.microsoft.com/office/drawing/2014/main" id="{04ABF798-A93B-404A-B061-7A039C98DFF3}"/>
              </a:ext>
            </a:extLst>
          </p:cNvPr>
          <p:cNvSpPr txBox="1"/>
          <p:nvPr/>
        </p:nvSpPr>
        <p:spPr>
          <a:xfrm>
            <a:off x="790124" y="913008"/>
            <a:ext cx="2045798" cy="338554"/>
          </a:xfrm>
          <a:prstGeom prst="rect">
            <a:avLst/>
          </a:prstGeom>
          <a:noFill/>
        </p:spPr>
        <p:txBody>
          <a:bodyPr wrap="square" rtlCol="0">
            <a:spAutoFit/>
          </a:bodyPr>
          <a:lstStyle/>
          <a:p>
            <a:r>
              <a:rPr lang="en-US" sz="1600" b="1" dirty="0">
                <a:solidFill>
                  <a:schemeClr val="bg1"/>
                </a:solidFill>
                <a:latin typeface="Montserrat ExtraBold" pitchFamily="2" charset="77"/>
              </a:rPr>
              <a:t>Responsibility:</a:t>
            </a:r>
          </a:p>
        </p:txBody>
      </p:sp>
      <p:sp>
        <p:nvSpPr>
          <p:cNvPr id="37" name="Round Diagonal Corner Rectangle 36">
            <a:extLst>
              <a:ext uri="{FF2B5EF4-FFF2-40B4-BE49-F238E27FC236}">
                <a16:creationId xmlns:a16="http://schemas.microsoft.com/office/drawing/2014/main" id="{4312C93E-05B2-D44F-8D85-7CEB64D77C78}"/>
              </a:ext>
            </a:extLst>
          </p:cNvPr>
          <p:cNvSpPr/>
          <p:nvPr/>
        </p:nvSpPr>
        <p:spPr>
          <a:xfrm>
            <a:off x="434925" y="1540577"/>
            <a:ext cx="3771763" cy="3253913"/>
          </a:xfrm>
          <a:prstGeom prst="round2DiagRect">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3985F6D-8261-3E43-BBAA-F465CC7A481F}"/>
              </a:ext>
            </a:extLst>
          </p:cNvPr>
          <p:cNvSpPr txBox="1"/>
          <p:nvPr/>
        </p:nvSpPr>
        <p:spPr>
          <a:xfrm>
            <a:off x="439393" y="1879591"/>
            <a:ext cx="3767295" cy="246221"/>
          </a:xfrm>
          <a:prstGeom prst="rect">
            <a:avLst/>
          </a:prstGeom>
          <a:noFill/>
        </p:spPr>
        <p:txBody>
          <a:bodyPr wrap="square" rtlCol="0">
            <a:spAutoFit/>
          </a:bodyPr>
          <a:lstStyle/>
          <a:p>
            <a:pPr algn="ctr"/>
            <a:r>
              <a:rPr lang="en-US" sz="1000" dirty="0">
                <a:latin typeface="Montserrat" pitchFamily="2" charset="77"/>
              </a:rPr>
              <a:t>You remember to feed the dog</a:t>
            </a:r>
          </a:p>
        </p:txBody>
      </p:sp>
      <p:sp>
        <p:nvSpPr>
          <p:cNvPr id="41" name="Round Diagonal Corner Rectangle 40">
            <a:extLst>
              <a:ext uri="{FF2B5EF4-FFF2-40B4-BE49-F238E27FC236}">
                <a16:creationId xmlns:a16="http://schemas.microsoft.com/office/drawing/2014/main" id="{13C455BC-0B6D-9549-AA54-2A49D55F0131}"/>
              </a:ext>
            </a:extLst>
          </p:cNvPr>
          <p:cNvSpPr/>
          <p:nvPr/>
        </p:nvSpPr>
        <p:spPr>
          <a:xfrm>
            <a:off x="4875699" y="1540577"/>
            <a:ext cx="3771763" cy="3253913"/>
          </a:xfrm>
          <a:prstGeom prst="round2DiagRect">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BFA38E-F503-A842-BA43-604B406DCFBF}"/>
              </a:ext>
            </a:extLst>
          </p:cNvPr>
          <p:cNvSpPr txBox="1"/>
          <p:nvPr/>
        </p:nvSpPr>
        <p:spPr>
          <a:xfrm>
            <a:off x="4875699" y="1879591"/>
            <a:ext cx="3771763" cy="246221"/>
          </a:xfrm>
          <a:prstGeom prst="rect">
            <a:avLst/>
          </a:prstGeom>
          <a:noFill/>
        </p:spPr>
        <p:txBody>
          <a:bodyPr wrap="square" rtlCol="0">
            <a:spAutoFit/>
          </a:bodyPr>
          <a:lstStyle/>
          <a:p>
            <a:pPr algn="ctr"/>
            <a:r>
              <a:rPr lang="en-US" sz="1000" dirty="0">
                <a:latin typeface="Montserrat" pitchFamily="2" charset="77"/>
              </a:rPr>
              <a:t>You forgot to feed the dog.</a:t>
            </a:r>
          </a:p>
        </p:txBody>
      </p:sp>
      <p:sp>
        <p:nvSpPr>
          <p:cNvPr id="16" name="Title 1">
            <a:extLst>
              <a:ext uri="{FF2B5EF4-FFF2-40B4-BE49-F238E27FC236}">
                <a16:creationId xmlns:a16="http://schemas.microsoft.com/office/drawing/2014/main" id="{AC753ED7-707C-0543-B5DB-536CE648BA8A}"/>
              </a:ext>
            </a:extLst>
          </p:cNvPr>
          <p:cNvSpPr>
            <a:spLocks noGrp="1"/>
          </p:cNvSpPr>
          <p:nvPr>
            <p:ph type="title"/>
          </p:nvPr>
        </p:nvSpPr>
        <p:spPr>
          <a:xfrm>
            <a:off x="278886" y="22660"/>
            <a:ext cx="8520600" cy="553415"/>
          </a:xfrm>
        </p:spPr>
        <p:txBody>
          <a:bodyPr/>
          <a:lstStyle/>
          <a:p>
            <a:pPr algn="ctr"/>
            <a:r>
              <a:rPr lang="en-US" sz="3400" dirty="0">
                <a:solidFill>
                  <a:schemeClr val="bg2"/>
                </a:solidFill>
              </a:rPr>
              <a:t>Is this responsible?</a:t>
            </a:r>
          </a:p>
        </p:txBody>
      </p:sp>
      <p:pic>
        <p:nvPicPr>
          <p:cNvPr id="3" name="Picture 2" descr="A cartoon dog holding a sign&#10;&#10;Description automatically generated with low confidence">
            <a:extLst>
              <a:ext uri="{FF2B5EF4-FFF2-40B4-BE49-F238E27FC236}">
                <a16:creationId xmlns:a16="http://schemas.microsoft.com/office/drawing/2014/main" id="{0E07F5BF-6284-4C40-B133-F5DC1885A0D8}"/>
              </a:ext>
            </a:extLst>
          </p:cNvPr>
          <p:cNvPicPr>
            <a:picLocks noChangeAspect="1"/>
          </p:cNvPicPr>
          <p:nvPr/>
        </p:nvPicPr>
        <p:blipFill>
          <a:blip r:embed="rId3"/>
          <a:stretch>
            <a:fillRect/>
          </a:stretch>
        </p:blipFill>
        <p:spPr>
          <a:xfrm>
            <a:off x="905725" y="2389048"/>
            <a:ext cx="2782454" cy="2227782"/>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F8BC0005-418F-9B4E-B6E0-81DE0F1F3441}"/>
              </a:ext>
            </a:extLst>
          </p:cNvPr>
          <p:cNvPicPr>
            <a:picLocks noChangeAspect="1"/>
          </p:cNvPicPr>
          <p:nvPr/>
        </p:nvPicPr>
        <p:blipFill>
          <a:blip r:embed="rId4"/>
          <a:stretch>
            <a:fillRect/>
          </a:stretch>
        </p:blipFill>
        <p:spPr>
          <a:xfrm>
            <a:off x="5206681" y="2464826"/>
            <a:ext cx="3332501" cy="1950540"/>
          </a:xfrm>
          <a:prstGeom prst="rect">
            <a:avLst/>
          </a:prstGeom>
        </p:spPr>
      </p:pic>
    </p:spTree>
    <p:extLst>
      <p:ext uri="{BB962C8B-B14F-4D97-AF65-F5344CB8AC3E}">
        <p14:creationId xmlns:p14="http://schemas.microsoft.com/office/powerpoint/2010/main" val="373095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0.7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strVal val="#ppt_w*0.70"/>
                                          </p:val>
                                        </p:tav>
                                        <p:tav tm="100000">
                                          <p:val>
                                            <p:strVal val="#ppt_w"/>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96D43A71-6C83-9A4C-9A0D-04BBFAD7E222}"/>
              </a:ext>
            </a:extLst>
          </p:cNvPr>
          <p:cNvSpPr/>
          <p:nvPr/>
        </p:nvSpPr>
        <p:spPr>
          <a:xfrm>
            <a:off x="54186" y="526670"/>
            <a:ext cx="9144000" cy="46168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AB6CAAE-18FA-8B48-9B24-6D8E72A4A13F}"/>
              </a:ext>
            </a:extLst>
          </p:cNvPr>
          <p:cNvSpPr txBox="1"/>
          <p:nvPr/>
        </p:nvSpPr>
        <p:spPr>
          <a:xfrm>
            <a:off x="2727774" y="893723"/>
            <a:ext cx="6132630" cy="369332"/>
          </a:xfrm>
          <a:prstGeom prst="rect">
            <a:avLst/>
          </a:prstGeom>
          <a:noFill/>
        </p:spPr>
        <p:txBody>
          <a:bodyPr wrap="square" rtlCol="0">
            <a:spAutoFit/>
          </a:bodyPr>
          <a:lstStyle/>
          <a:p>
            <a:r>
              <a:rPr lang="en-US" sz="1800" dirty="0">
                <a:solidFill>
                  <a:schemeClr val="bg1"/>
                </a:solidFill>
                <a:latin typeface="Montserrat" pitchFamily="2" charset="77"/>
              </a:rPr>
              <a:t>Put your bicycle away.</a:t>
            </a:r>
          </a:p>
        </p:txBody>
      </p:sp>
      <p:sp>
        <p:nvSpPr>
          <p:cNvPr id="27" name="TextBox 26">
            <a:extLst>
              <a:ext uri="{FF2B5EF4-FFF2-40B4-BE49-F238E27FC236}">
                <a16:creationId xmlns:a16="http://schemas.microsoft.com/office/drawing/2014/main" id="{04ABF798-A93B-404A-B061-7A039C98DFF3}"/>
              </a:ext>
            </a:extLst>
          </p:cNvPr>
          <p:cNvSpPr txBox="1"/>
          <p:nvPr/>
        </p:nvSpPr>
        <p:spPr>
          <a:xfrm>
            <a:off x="790124" y="913008"/>
            <a:ext cx="2045798" cy="338554"/>
          </a:xfrm>
          <a:prstGeom prst="rect">
            <a:avLst/>
          </a:prstGeom>
          <a:noFill/>
        </p:spPr>
        <p:txBody>
          <a:bodyPr wrap="square" rtlCol="0">
            <a:spAutoFit/>
          </a:bodyPr>
          <a:lstStyle/>
          <a:p>
            <a:r>
              <a:rPr lang="en-US" sz="1600" b="1" dirty="0">
                <a:solidFill>
                  <a:schemeClr val="bg1"/>
                </a:solidFill>
                <a:latin typeface="Montserrat ExtraBold" pitchFamily="2" charset="77"/>
              </a:rPr>
              <a:t>Responsibility:</a:t>
            </a:r>
          </a:p>
        </p:txBody>
      </p:sp>
      <p:sp>
        <p:nvSpPr>
          <p:cNvPr id="37" name="Round Diagonal Corner Rectangle 36">
            <a:extLst>
              <a:ext uri="{FF2B5EF4-FFF2-40B4-BE49-F238E27FC236}">
                <a16:creationId xmlns:a16="http://schemas.microsoft.com/office/drawing/2014/main" id="{4312C93E-05B2-D44F-8D85-7CEB64D77C78}"/>
              </a:ext>
            </a:extLst>
          </p:cNvPr>
          <p:cNvSpPr/>
          <p:nvPr/>
        </p:nvSpPr>
        <p:spPr>
          <a:xfrm>
            <a:off x="434925" y="1540577"/>
            <a:ext cx="3771763" cy="3253913"/>
          </a:xfrm>
          <a:prstGeom prst="round2DiagRect">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3985F6D-8261-3E43-BBAA-F465CC7A481F}"/>
              </a:ext>
            </a:extLst>
          </p:cNvPr>
          <p:cNvSpPr txBox="1"/>
          <p:nvPr/>
        </p:nvSpPr>
        <p:spPr>
          <a:xfrm>
            <a:off x="439393" y="1879591"/>
            <a:ext cx="3767295" cy="246221"/>
          </a:xfrm>
          <a:prstGeom prst="rect">
            <a:avLst/>
          </a:prstGeom>
          <a:noFill/>
        </p:spPr>
        <p:txBody>
          <a:bodyPr wrap="square" rtlCol="0">
            <a:spAutoFit/>
          </a:bodyPr>
          <a:lstStyle/>
          <a:p>
            <a:pPr algn="ctr"/>
            <a:r>
              <a:rPr lang="en-US" sz="1000" dirty="0">
                <a:latin typeface="Montserrat" pitchFamily="2" charset="77"/>
              </a:rPr>
              <a:t>You put it in the garage where it belongs.</a:t>
            </a:r>
          </a:p>
        </p:txBody>
      </p:sp>
      <p:sp>
        <p:nvSpPr>
          <p:cNvPr id="41" name="Round Diagonal Corner Rectangle 40">
            <a:extLst>
              <a:ext uri="{FF2B5EF4-FFF2-40B4-BE49-F238E27FC236}">
                <a16:creationId xmlns:a16="http://schemas.microsoft.com/office/drawing/2014/main" id="{13C455BC-0B6D-9549-AA54-2A49D55F0131}"/>
              </a:ext>
            </a:extLst>
          </p:cNvPr>
          <p:cNvSpPr/>
          <p:nvPr/>
        </p:nvSpPr>
        <p:spPr>
          <a:xfrm>
            <a:off x="4875699" y="1540577"/>
            <a:ext cx="3771763" cy="3253913"/>
          </a:xfrm>
          <a:prstGeom prst="round2DiagRect">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BFA38E-F503-A842-BA43-604B406DCFBF}"/>
              </a:ext>
            </a:extLst>
          </p:cNvPr>
          <p:cNvSpPr txBox="1"/>
          <p:nvPr/>
        </p:nvSpPr>
        <p:spPr>
          <a:xfrm>
            <a:off x="4875699" y="1879591"/>
            <a:ext cx="3771763" cy="246221"/>
          </a:xfrm>
          <a:prstGeom prst="rect">
            <a:avLst/>
          </a:prstGeom>
          <a:noFill/>
        </p:spPr>
        <p:txBody>
          <a:bodyPr wrap="square" rtlCol="0">
            <a:spAutoFit/>
          </a:bodyPr>
          <a:lstStyle/>
          <a:p>
            <a:pPr algn="ctr"/>
            <a:r>
              <a:rPr lang="en-US" sz="1000" dirty="0">
                <a:latin typeface="Montserrat" pitchFamily="2" charset="77"/>
              </a:rPr>
              <a:t>You leave it lying in the driveway behind the car.</a:t>
            </a:r>
          </a:p>
        </p:txBody>
      </p:sp>
      <p:sp>
        <p:nvSpPr>
          <p:cNvPr id="16" name="Title 1">
            <a:extLst>
              <a:ext uri="{FF2B5EF4-FFF2-40B4-BE49-F238E27FC236}">
                <a16:creationId xmlns:a16="http://schemas.microsoft.com/office/drawing/2014/main" id="{AC753ED7-707C-0543-B5DB-536CE648BA8A}"/>
              </a:ext>
            </a:extLst>
          </p:cNvPr>
          <p:cNvSpPr>
            <a:spLocks noGrp="1"/>
          </p:cNvSpPr>
          <p:nvPr>
            <p:ph type="title"/>
          </p:nvPr>
        </p:nvSpPr>
        <p:spPr>
          <a:xfrm>
            <a:off x="278886" y="22660"/>
            <a:ext cx="8520600" cy="553415"/>
          </a:xfrm>
        </p:spPr>
        <p:txBody>
          <a:bodyPr/>
          <a:lstStyle/>
          <a:p>
            <a:pPr algn="ctr"/>
            <a:r>
              <a:rPr lang="en-US" sz="3400" dirty="0">
                <a:solidFill>
                  <a:schemeClr val="bg2"/>
                </a:solidFill>
              </a:rPr>
              <a:t>Is this responsible?</a:t>
            </a:r>
          </a:p>
        </p:txBody>
      </p:sp>
      <p:pic>
        <p:nvPicPr>
          <p:cNvPr id="7" name="Picture 6" descr="A picture containing linedrawing&#10;&#10;Description automatically generated">
            <a:extLst>
              <a:ext uri="{FF2B5EF4-FFF2-40B4-BE49-F238E27FC236}">
                <a16:creationId xmlns:a16="http://schemas.microsoft.com/office/drawing/2014/main" id="{335C4601-2252-294C-88ED-CD1B8834B3F4}"/>
              </a:ext>
            </a:extLst>
          </p:cNvPr>
          <p:cNvPicPr>
            <a:picLocks noChangeAspect="1"/>
          </p:cNvPicPr>
          <p:nvPr/>
        </p:nvPicPr>
        <p:blipFill>
          <a:blip r:embed="rId3"/>
          <a:stretch>
            <a:fillRect/>
          </a:stretch>
        </p:blipFill>
        <p:spPr>
          <a:xfrm>
            <a:off x="1216550" y="2450013"/>
            <a:ext cx="2099143" cy="2010625"/>
          </a:xfrm>
          <a:prstGeom prst="rect">
            <a:avLst/>
          </a:prstGeom>
        </p:spPr>
      </p:pic>
      <p:pic>
        <p:nvPicPr>
          <p:cNvPr id="9" name="Picture 8" descr="Diagram&#10;&#10;Description automatically generated">
            <a:extLst>
              <a:ext uri="{FF2B5EF4-FFF2-40B4-BE49-F238E27FC236}">
                <a16:creationId xmlns:a16="http://schemas.microsoft.com/office/drawing/2014/main" id="{DCD72C87-1A81-1D4B-B383-2B3FB1A49A1B}"/>
              </a:ext>
            </a:extLst>
          </p:cNvPr>
          <p:cNvPicPr>
            <a:picLocks noChangeAspect="1"/>
          </p:cNvPicPr>
          <p:nvPr/>
        </p:nvPicPr>
        <p:blipFill>
          <a:blip r:embed="rId4"/>
          <a:stretch>
            <a:fillRect/>
          </a:stretch>
        </p:blipFill>
        <p:spPr>
          <a:xfrm>
            <a:off x="5073530" y="2629822"/>
            <a:ext cx="3376099" cy="1894474"/>
          </a:xfrm>
          <a:prstGeom prst="rect">
            <a:avLst/>
          </a:prstGeom>
        </p:spPr>
      </p:pic>
    </p:spTree>
    <p:extLst>
      <p:ext uri="{BB962C8B-B14F-4D97-AF65-F5344CB8AC3E}">
        <p14:creationId xmlns:p14="http://schemas.microsoft.com/office/powerpoint/2010/main" val="51958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0.70"/>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96D43A71-6C83-9A4C-9A0D-04BBFAD7E222}"/>
              </a:ext>
            </a:extLst>
          </p:cNvPr>
          <p:cNvSpPr/>
          <p:nvPr/>
        </p:nvSpPr>
        <p:spPr>
          <a:xfrm>
            <a:off x="-5344" y="771276"/>
            <a:ext cx="9144000" cy="43722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4ABF798-A93B-404A-B061-7A039C98DFF3}"/>
              </a:ext>
            </a:extLst>
          </p:cNvPr>
          <p:cNvSpPr txBox="1"/>
          <p:nvPr/>
        </p:nvSpPr>
        <p:spPr>
          <a:xfrm>
            <a:off x="790124" y="913008"/>
            <a:ext cx="2045798" cy="338554"/>
          </a:xfrm>
          <a:prstGeom prst="rect">
            <a:avLst/>
          </a:prstGeom>
          <a:noFill/>
        </p:spPr>
        <p:txBody>
          <a:bodyPr wrap="square" rtlCol="0">
            <a:spAutoFit/>
          </a:bodyPr>
          <a:lstStyle/>
          <a:p>
            <a:r>
              <a:rPr lang="en-US" sz="1600" b="1" dirty="0">
                <a:solidFill>
                  <a:schemeClr val="bg1"/>
                </a:solidFill>
                <a:latin typeface="Montserrat ExtraBold" pitchFamily="2" charset="77"/>
              </a:rPr>
              <a:t>Responsibility:</a:t>
            </a:r>
          </a:p>
        </p:txBody>
      </p:sp>
      <p:sp>
        <p:nvSpPr>
          <p:cNvPr id="37" name="Round Diagonal Corner Rectangle 36">
            <a:extLst>
              <a:ext uri="{FF2B5EF4-FFF2-40B4-BE49-F238E27FC236}">
                <a16:creationId xmlns:a16="http://schemas.microsoft.com/office/drawing/2014/main" id="{4312C93E-05B2-D44F-8D85-7CEB64D77C78}"/>
              </a:ext>
            </a:extLst>
          </p:cNvPr>
          <p:cNvSpPr/>
          <p:nvPr/>
        </p:nvSpPr>
        <p:spPr>
          <a:xfrm>
            <a:off x="2680774" y="1482703"/>
            <a:ext cx="3771763" cy="3253913"/>
          </a:xfrm>
          <a:prstGeom prst="round2DiagRect">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AC753ED7-707C-0543-B5DB-536CE648BA8A}"/>
              </a:ext>
            </a:extLst>
          </p:cNvPr>
          <p:cNvSpPr>
            <a:spLocks noGrp="1"/>
          </p:cNvSpPr>
          <p:nvPr>
            <p:ph type="title"/>
          </p:nvPr>
        </p:nvSpPr>
        <p:spPr>
          <a:xfrm>
            <a:off x="278886" y="86271"/>
            <a:ext cx="8520600" cy="553415"/>
          </a:xfrm>
        </p:spPr>
        <p:txBody>
          <a:bodyPr/>
          <a:lstStyle/>
          <a:p>
            <a:pPr algn="ctr"/>
            <a:r>
              <a:rPr lang="en-US" sz="3400" dirty="0">
                <a:solidFill>
                  <a:schemeClr val="bg2"/>
                </a:solidFill>
              </a:rPr>
              <a:t>How are you responsible?</a:t>
            </a:r>
          </a:p>
        </p:txBody>
      </p:sp>
    </p:spTree>
    <p:extLst>
      <p:ext uri="{BB962C8B-B14F-4D97-AF65-F5344CB8AC3E}">
        <p14:creationId xmlns:p14="http://schemas.microsoft.com/office/powerpoint/2010/main" val="332906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0CB2758-8E96-BE47-8449-EF1FC1825251}"/>
              </a:ext>
            </a:extLst>
          </p:cNvPr>
          <p:cNvSpPr/>
          <p:nvPr/>
        </p:nvSpPr>
        <p:spPr>
          <a:xfrm>
            <a:off x="0" y="0"/>
            <a:ext cx="9144000" cy="13258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2" name="Title 1">
            <a:extLst>
              <a:ext uri="{FF2B5EF4-FFF2-40B4-BE49-F238E27FC236}">
                <a16:creationId xmlns:a16="http://schemas.microsoft.com/office/drawing/2014/main" id="{BCC28632-5B60-EB4A-9064-43C8A95708F0}"/>
              </a:ext>
            </a:extLst>
          </p:cNvPr>
          <p:cNvSpPr>
            <a:spLocks noGrp="1"/>
          </p:cNvSpPr>
          <p:nvPr>
            <p:ph type="title"/>
          </p:nvPr>
        </p:nvSpPr>
        <p:spPr/>
        <p:txBody>
          <a:bodyPr/>
          <a:lstStyle/>
          <a:p>
            <a:pPr algn="ctr"/>
            <a:r>
              <a:rPr lang="en-US" sz="3600" dirty="0">
                <a:solidFill>
                  <a:schemeClr val="bg1"/>
                </a:solidFill>
              </a:rPr>
              <a:t>Why is Responsibility Important?</a:t>
            </a:r>
          </a:p>
        </p:txBody>
      </p:sp>
      <p:sp>
        <p:nvSpPr>
          <p:cNvPr id="8" name="TextBox 7">
            <a:extLst>
              <a:ext uri="{FF2B5EF4-FFF2-40B4-BE49-F238E27FC236}">
                <a16:creationId xmlns:a16="http://schemas.microsoft.com/office/drawing/2014/main" id="{24ECA7D4-57A0-6945-AE23-4F17F048ECCA}"/>
              </a:ext>
            </a:extLst>
          </p:cNvPr>
          <p:cNvSpPr txBox="1"/>
          <p:nvPr/>
        </p:nvSpPr>
        <p:spPr>
          <a:xfrm>
            <a:off x="574002" y="1498471"/>
            <a:ext cx="8092919" cy="338554"/>
          </a:xfrm>
          <a:prstGeom prst="rect">
            <a:avLst/>
          </a:prstGeom>
          <a:noFill/>
        </p:spPr>
        <p:txBody>
          <a:bodyPr wrap="square" rtlCol="0">
            <a:spAutoFit/>
          </a:bodyPr>
          <a:lstStyle/>
          <a:p>
            <a:r>
              <a:rPr lang="en-US" sz="1600" b="1" dirty="0">
                <a:solidFill>
                  <a:schemeClr val="bg2"/>
                </a:solidFill>
                <a:latin typeface="Montserrat SemiBold" pitchFamily="2" charset="77"/>
              </a:rPr>
              <a:t>Responsibility is important because actions have consequences.</a:t>
            </a:r>
          </a:p>
        </p:txBody>
      </p:sp>
      <p:sp>
        <p:nvSpPr>
          <p:cNvPr id="11" name="Chevron 10">
            <a:extLst>
              <a:ext uri="{FF2B5EF4-FFF2-40B4-BE49-F238E27FC236}">
                <a16:creationId xmlns:a16="http://schemas.microsoft.com/office/drawing/2014/main" id="{330B3132-CB68-654D-AE60-8FA7C18F6000}"/>
              </a:ext>
            </a:extLst>
          </p:cNvPr>
          <p:cNvSpPr/>
          <p:nvPr/>
        </p:nvSpPr>
        <p:spPr>
          <a:xfrm>
            <a:off x="664252" y="1908652"/>
            <a:ext cx="2048296" cy="489189"/>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Montserrat" pitchFamily="2" charset="77"/>
              </a:rPr>
              <a:t>Act Responsibly</a:t>
            </a:r>
          </a:p>
        </p:txBody>
      </p:sp>
      <p:sp>
        <p:nvSpPr>
          <p:cNvPr id="13" name="Chevron 12">
            <a:extLst>
              <a:ext uri="{FF2B5EF4-FFF2-40B4-BE49-F238E27FC236}">
                <a16:creationId xmlns:a16="http://schemas.microsoft.com/office/drawing/2014/main" id="{65A2D235-37E8-FC4F-9BB3-036D567B4EE0}"/>
              </a:ext>
            </a:extLst>
          </p:cNvPr>
          <p:cNvSpPr/>
          <p:nvPr/>
        </p:nvSpPr>
        <p:spPr>
          <a:xfrm>
            <a:off x="2463969" y="1908652"/>
            <a:ext cx="2048296" cy="489189"/>
          </a:xfrm>
          <a:prstGeom prst="chevr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Montserrat" pitchFamily="2" charset="77"/>
              </a:rPr>
              <a:t>The result you want</a:t>
            </a:r>
          </a:p>
        </p:txBody>
      </p:sp>
      <p:sp>
        <p:nvSpPr>
          <p:cNvPr id="14" name="Chevron 13">
            <a:extLst>
              <a:ext uri="{FF2B5EF4-FFF2-40B4-BE49-F238E27FC236}">
                <a16:creationId xmlns:a16="http://schemas.microsoft.com/office/drawing/2014/main" id="{C8675075-CC7C-2142-BC25-77634F71FD94}"/>
              </a:ext>
            </a:extLst>
          </p:cNvPr>
          <p:cNvSpPr/>
          <p:nvPr/>
        </p:nvSpPr>
        <p:spPr>
          <a:xfrm>
            <a:off x="4826442" y="1906394"/>
            <a:ext cx="2048296" cy="491446"/>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Montserrat" pitchFamily="2" charset="77"/>
              </a:rPr>
              <a:t>Don’t act responsibly</a:t>
            </a:r>
          </a:p>
        </p:txBody>
      </p:sp>
      <p:sp>
        <p:nvSpPr>
          <p:cNvPr id="15" name="Chevron 14">
            <a:extLst>
              <a:ext uri="{FF2B5EF4-FFF2-40B4-BE49-F238E27FC236}">
                <a16:creationId xmlns:a16="http://schemas.microsoft.com/office/drawing/2014/main" id="{43A12159-C4D6-014C-85E2-FB5756C09E75}"/>
              </a:ext>
            </a:extLst>
          </p:cNvPr>
          <p:cNvSpPr/>
          <p:nvPr/>
        </p:nvSpPr>
        <p:spPr>
          <a:xfrm>
            <a:off x="6626158" y="1906394"/>
            <a:ext cx="2048296" cy="491446"/>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Montserrat" pitchFamily="2" charset="77"/>
              </a:rPr>
              <a:t>Negative consequence</a:t>
            </a:r>
          </a:p>
        </p:txBody>
      </p:sp>
      <p:sp>
        <p:nvSpPr>
          <p:cNvPr id="10" name="TextBox 9">
            <a:extLst>
              <a:ext uri="{FF2B5EF4-FFF2-40B4-BE49-F238E27FC236}">
                <a16:creationId xmlns:a16="http://schemas.microsoft.com/office/drawing/2014/main" id="{B7F689E4-2D80-CC4F-8BFC-FD73DF9EB09B}"/>
              </a:ext>
            </a:extLst>
          </p:cNvPr>
          <p:cNvSpPr txBox="1"/>
          <p:nvPr/>
        </p:nvSpPr>
        <p:spPr>
          <a:xfrm>
            <a:off x="664252" y="2857674"/>
            <a:ext cx="7962913" cy="1754326"/>
          </a:xfrm>
          <a:prstGeom prst="rect">
            <a:avLst/>
          </a:prstGeom>
          <a:noFill/>
        </p:spPr>
        <p:txBody>
          <a:bodyPr wrap="square" rtlCol="0">
            <a:spAutoFit/>
          </a:bodyPr>
          <a:lstStyle/>
          <a:p>
            <a:pPr>
              <a:lnSpc>
                <a:spcPct val="150000"/>
              </a:lnSpc>
            </a:pPr>
            <a:r>
              <a:rPr lang="en-US" sz="1600" b="1" dirty="0">
                <a:solidFill>
                  <a:schemeClr val="bg2"/>
                </a:solidFill>
                <a:latin typeface="Montserrat SemiBold" pitchFamily="2" charset="77"/>
              </a:rPr>
              <a:t>What happens if people are NOT responsible about…</a:t>
            </a:r>
          </a:p>
          <a:p>
            <a:pPr marL="171450" indent="-171450">
              <a:lnSpc>
                <a:spcPct val="150000"/>
              </a:lnSpc>
              <a:buFontTx/>
              <a:buChar char="-"/>
            </a:pPr>
            <a:r>
              <a:rPr lang="en-US" sz="1200" dirty="0">
                <a:solidFill>
                  <a:schemeClr val="bg2"/>
                </a:solidFill>
                <a:latin typeface="Montserrat" pitchFamily="2" charset="77"/>
              </a:rPr>
              <a:t>How they play or work with others?</a:t>
            </a:r>
          </a:p>
          <a:p>
            <a:pPr marL="171450" indent="-171450">
              <a:lnSpc>
                <a:spcPct val="150000"/>
              </a:lnSpc>
              <a:buFontTx/>
              <a:buChar char="-"/>
            </a:pPr>
            <a:r>
              <a:rPr lang="en-US" sz="1200" dirty="0">
                <a:solidFill>
                  <a:schemeClr val="bg2"/>
                </a:solidFill>
                <a:latin typeface="Montserrat" pitchFamily="2" charset="77"/>
              </a:rPr>
              <a:t>How they take care of their bodies?</a:t>
            </a:r>
          </a:p>
          <a:p>
            <a:pPr marL="171450" indent="-171450">
              <a:lnSpc>
                <a:spcPct val="150000"/>
              </a:lnSpc>
              <a:buFontTx/>
              <a:buChar char="-"/>
            </a:pPr>
            <a:r>
              <a:rPr lang="en-US" sz="1200" dirty="0">
                <a:solidFill>
                  <a:schemeClr val="bg2"/>
                </a:solidFill>
                <a:latin typeface="Montserrat" pitchFamily="2" charset="77"/>
              </a:rPr>
              <a:t>How they do their homework?</a:t>
            </a:r>
          </a:p>
          <a:p>
            <a:pPr marL="171450" indent="-171450">
              <a:lnSpc>
                <a:spcPct val="150000"/>
              </a:lnSpc>
              <a:buFontTx/>
              <a:buChar char="-"/>
            </a:pPr>
            <a:r>
              <a:rPr lang="en-US" sz="1200" dirty="0">
                <a:solidFill>
                  <a:schemeClr val="bg2"/>
                </a:solidFill>
                <a:latin typeface="Montserrat" pitchFamily="2" charset="77"/>
              </a:rPr>
              <a:t>How they take care of their things and spaces?</a:t>
            </a:r>
          </a:p>
          <a:p>
            <a:pPr marL="171450" indent="-171450">
              <a:buFontTx/>
              <a:buChar char="-"/>
            </a:pPr>
            <a:endParaRPr lang="en-US" sz="1200" b="1" dirty="0">
              <a:solidFill>
                <a:schemeClr val="bg2"/>
              </a:solidFill>
              <a:latin typeface="Montserrat SemiBold" pitchFamily="2" charset="77"/>
            </a:endParaRPr>
          </a:p>
        </p:txBody>
      </p:sp>
    </p:spTree>
    <p:extLst>
      <p:ext uri="{BB962C8B-B14F-4D97-AF65-F5344CB8AC3E}">
        <p14:creationId xmlns:p14="http://schemas.microsoft.com/office/powerpoint/2010/main" val="249612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3" grpId="0" animBg="1"/>
      <p:bldP spid="14" grpId="0" animBg="1"/>
      <p:bldP spid="15" grpId="0" animBg="1"/>
      <p:bldP spid="10" grpId="0"/>
    </p:bldLst>
  </p:timing>
</p:sld>
</file>

<file path=ppt/theme/theme1.xml><?xml version="1.0" encoding="utf-8"?>
<a:theme xmlns:a="http://schemas.openxmlformats.org/drawingml/2006/main" name="Simple Light">
  <a:themeElements>
    <a:clrScheme name="TWT2023">
      <a:dk1>
        <a:srgbClr val="000000"/>
      </a:dk1>
      <a:lt1>
        <a:srgbClr val="FFFFFF"/>
      </a:lt1>
      <a:dk2>
        <a:srgbClr val="2661AC"/>
      </a:dk2>
      <a:lt2>
        <a:srgbClr val="F5F2EC"/>
      </a:lt2>
      <a:accent1>
        <a:srgbClr val="3383CC"/>
      </a:accent1>
      <a:accent2>
        <a:srgbClr val="BF5098"/>
      </a:accent2>
      <a:accent3>
        <a:srgbClr val="90BF49"/>
      </a:accent3>
      <a:accent4>
        <a:srgbClr val="53267F"/>
      </a:accent4>
      <a:accent5>
        <a:srgbClr val="F29F1F"/>
      </a:accent5>
      <a:accent6>
        <a:srgbClr val="755199"/>
      </a:accent6>
      <a:hlink>
        <a:srgbClr val="5C9CD6"/>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443</TotalTime>
  <Words>1214</Words>
  <Application>Microsoft Macintosh PowerPoint</Application>
  <PresentationFormat>On-screen Show (16:9)</PresentationFormat>
  <Paragraphs>119</Paragraphs>
  <Slides>11</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Montserrat</vt:lpstr>
      <vt:lpstr>Montserrat Light</vt:lpstr>
      <vt:lpstr>Wingdings</vt:lpstr>
      <vt:lpstr>Open Sans</vt:lpstr>
      <vt:lpstr>Montserrat SemiBold</vt:lpstr>
      <vt:lpstr>Franklin Gothic Book</vt:lpstr>
      <vt:lpstr>Arial</vt:lpstr>
      <vt:lpstr>Open Sans Light</vt:lpstr>
      <vt:lpstr>Montserrat ExtraBold</vt:lpstr>
      <vt:lpstr>Simple Light</vt:lpstr>
      <vt:lpstr>PowerPoint Presentation</vt:lpstr>
      <vt:lpstr>Ways we talk about Responsibility</vt:lpstr>
      <vt:lpstr>What is Responsibility?</vt:lpstr>
      <vt:lpstr>Examples of Responsibilities</vt:lpstr>
      <vt:lpstr>Is this responsible?</vt:lpstr>
      <vt:lpstr>Is this responsible?</vt:lpstr>
      <vt:lpstr>Is this responsible?</vt:lpstr>
      <vt:lpstr>How are you responsible?</vt:lpstr>
      <vt:lpstr>Why is Responsibility Important?</vt:lpstr>
      <vt:lpstr>Why is Responsibility Important?</vt:lpstr>
      <vt:lpstr>What is Responsibility?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Colleen bryant</cp:lastModifiedBy>
  <cp:revision>66</cp:revision>
  <dcterms:modified xsi:type="dcterms:W3CDTF">2023-09-24T22:55:21Z</dcterms:modified>
</cp:coreProperties>
</file>