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Montserrat" pitchFamily="2" charset="77"/>
      <p:regular r:id="rId21"/>
      <p:bold r:id="rId22"/>
      <p:italic r:id="rId23"/>
      <p:boldItalic r:id="rId24"/>
    </p:embeddedFont>
    <p:embeddedFont>
      <p:font typeface="Open Sans" pitchFamily="2" charset="0"/>
      <p:regular r:id="rId25"/>
      <p:bold r:id="rId26"/>
      <p:italic r:id="rId27"/>
      <p:boldItalic r:id="rId28"/>
    </p:embeddedFont>
    <p:embeddedFont>
      <p:font typeface="Open Sans Light" panose="020B0306030504020204" pitchFamily="3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t>What is Respect Presentation</a:t>
            </a:r>
            <a:endParaRPr/>
          </a:p>
          <a:p>
            <a:pPr marL="0" lvl="0" indent="0" algn="l" rtl="0">
              <a:lnSpc>
                <a:spcPct val="100000"/>
              </a:lnSpc>
              <a:spcBef>
                <a:spcPts val="0"/>
              </a:spcBef>
              <a:spcAft>
                <a:spcPts val="0"/>
              </a:spcAft>
              <a:buSzPts val="1100"/>
              <a:buNone/>
            </a:pPr>
            <a:r>
              <a:rPr lang="en-US"/>
              <a:t>Find a free lesson plan and worksheets that work well with this presentation at TalkingTreeBooks.com&gt; Activities/Teaching</a:t>
            </a:r>
            <a:endParaRPr/>
          </a:p>
        </p:txBody>
      </p:sp>
      <p:sp>
        <p:nvSpPr>
          <p:cNvPr id="83" name="Google Shape;83;p1: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Using the examples form earlier, discuss why the action is respectful of disrespectful:</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Cuts in line- It’s disrespectful because it shows a lack of care for others’ feelings about what’s fair.  </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Saying please and thank you- It’s respectful to show people courtesy.</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Sitting on your friend’s phone- It’s disrespectful because you could break their phone and that would cause them harm (money, ability to participate).</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Teasing people- It’s disrespectful  when you unnecessarily and selfishly make someone feel bad for your amusement.</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Listening when someone’s talking- It’s respectful as it shows you care that they want to communicate something to you. </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Writing your name on a monument- It’s disrespectful because it harms the monument and it harms other’s ability to enjoy it.</a:t>
            </a:r>
            <a:endParaRPr/>
          </a:p>
        </p:txBody>
      </p:sp>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We all live together in a society. We share spaces and resources. We all need each other to live the lives we want to live (how do you learn without a teacher, get a new shirt without a shopkeeper, have trash removed without a garbage man, use a video game without an inventor?)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To live together with a degree of trust and safety, we need to find ways to get along. We have certain rules we agree to as a society to make that possible. Respect is one of the key rules we use to be sure we can get along and live with trust and safety. </a:t>
            </a:r>
            <a:endParaRPr/>
          </a:p>
        </p:txBody>
      </p:sp>
      <p:sp>
        <p:nvSpPr>
          <p:cNvPr id="212" name="Google Shape;2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Imagine a world where people were nasty and didn’t care if they hurt others? Would it be pleasant? Would it be safe? We must consider how we impact each other so we can live well together.</a:t>
            </a:r>
            <a:endParaRPr/>
          </a:p>
          <a:p>
            <a:pPr marL="171450" lvl="0" indent="-101600" algn="l" rtl="0">
              <a:lnSpc>
                <a:spcPct val="100000"/>
              </a:lnSpc>
              <a:spcBef>
                <a:spcPts val="0"/>
              </a:spcBef>
              <a:spcAft>
                <a:spcPts val="0"/>
              </a:spcAft>
              <a:buSzPts val="1100"/>
              <a:buFont typeface="Arial"/>
              <a:buNone/>
            </a:pPr>
            <a:endParaRPr/>
          </a:p>
          <a:p>
            <a:pPr marL="171450" lvl="0" indent="-101600" algn="l" rtl="0">
              <a:lnSpc>
                <a:spcPct val="100000"/>
              </a:lnSpc>
              <a:spcBef>
                <a:spcPts val="0"/>
              </a:spcBef>
              <a:spcAft>
                <a:spcPts val="0"/>
              </a:spcAft>
              <a:buSzPts val="1100"/>
              <a:buFont typeface="Arial"/>
              <a:buNone/>
            </a:pPr>
            <a:endParaRPr/>
          </a:p>
          <a:p>
            <a:pPr marL="0" lvl="0" indent="0" algn="l" rtl="0">
              <a:lnSpc>
                <a:spcPct val="100000"/>
              </a:lnSpc>
              <a:spcBef>
                <a:spcPts val="0"/>
              </a:spcBef>
              <a:spcAft>
                <a:spcPts val="0"/>
              </a:spcAft>
              <a:buSzPts val="1100"/>
              <a:buFont typeface="Arial"/>
              <a:buNone/>
            </a:pPr>
            <a:r>
              <a:rPr lang="en-US" b="1"/>
              <a:t>Our society is built on the trust and safety that comes from all of us agreeing to be respectful in how we deal with each other.</a:t>
            </a:r>
            <a:endParaRPr/>
          </a:p>
        </p:txBody>
      </p:sp>
      <p:sp>
        <p:nvSpPr>
          <p:cNvPr id="223" name="Google Shape;22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Find worksheets, coloring pages, and more activities that work well with the lesson at https://TalkingTreeBooks.com &gt; Activities</a:t>
            </a:r>
            <a:endParaRPr/>
          </a:p>
        </p:txBody>
      </p:sp>
      <p:sp>
        <p:nvSpPr>
          <p:cNvPr id="238" name="Google Shape;2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Find worksheets, coloring pages, and more activities that work well with the lesson at https://TalkingTreeBooks.com &gt; Activities</a:t>
            </a:r>
            <a:endParaRPr/>
          </a:p>
        </p:txBody>
      </p:sp>
      <p:sp>
        <p:nvSpPr>
          <p:cNvPr id="245" name="Google Shape;24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At its most basic level, respect is about caring how one’s actions and words impact others. Each thing we do or say can cause a reaction as it bumps into other people around us.</a:t>
            </a:r>
            <a:endParaRPr/>
          </a:p>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Discuss ways our words and actions can impact other people? What are some things that can happen when someone:</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Cuts in line- Others will feel angry or upset  </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Saying please and thank you- Others may feel happy or good. </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Sitting on your friend’s phone on purpose- They may get angry, especially if you break it.</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Teasing people- The person being teased may feel sad, hurt, picked on.</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Listening when someone’s talking- Others may feel happy, comfortable or appreciated. </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Writing on a public monument- The monument will be permanently damaged and people will be upset.</a:t>
            </a: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Respectful actions take into account how saying the words or taking actions will impact others.</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If an action shows kindness and consideration for others, it is usually respectful.</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If an action unnecessarily or selfishly causes others harm, it is usually disrespectful. </a:t>
            </a:r>
            <a:endParaRPr/>
          </a:p>
          <a:p>
            <a:pPr marL="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Exceptions</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Sometimes an action causes harm, but it’s not unnecessary or selfish. For instance, if a student does poorly on an assignment and a teacher gives them a poor grade, it’s not disrespect. It’s a necessary consequence to the student’s actions. See the What is Responsibility Presentation for more on actions and consequences. (TalkingTreeBooks.com &gt; Activities/Teaching)</a:t>
            </a:r>
            <a:endParaRPr/>
          </a:p>
          <a:p>
            <a:pPr marL="0" lvl="0" indent="0" algn="l" rtl="0">
              <a:lnSpc>
                <a:spcPct val="100000"/>
              </a:lnSpc>
              <a:spcBef>
                <a:spcPts val="0"/>
              </a:spcBef>
              <a:spcAft>
                <a:spcPts val="0"/>
              </a:spcAft>
              <a:buSzPts val="1100"/>
              <a:buNone/>
            </a:pPr>
            <a:endParaRPr/>
          </a:p>
        </p:txBody>
      </p:sp>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Respect isn’t just about how we treat people. We can also show respect for people, places and things.</a:t>
            </a:r>
            <a:endParaRPr/>
          </a:p>
          <a:p>
            <a:pPr marL="0" lvl="0" indent="0" algn="l" rtl="0">
              <a:lnSpc>
                <a:spcPct val="100000"/>
              </a:lnSpc>
              <a:spcBef>
                <a:spcPts val="0"/>
              </a:spcBef>
              <a:spcAft>
                <a:spcPts val="0"/>
              </a:spcAft>
              <a:buSzPts val="1100"/>
              <a:buNone/>
            </a:pPr>
            <a:endParaRPr/>
          </a:p>
        </p:txBody>
      </p:sp>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Showing respect for other people means you think about how your words and actions may impact them. You choose to do things that show you are considerate. Even if you disagree, you can interact with respect.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Some ways we show respect for people:</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Considering other’s needs and feelings- Showing empathy, or putting yourself in someone else’s shoes and adjusting how you act based on their perspective. This includes actions like choosing kind words or a nice tone of voice. Sharing. Not teasing or bullying. </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Listening and talking when it’s your turn- Listening without interrupting, giving others a chance to speak and be heard, not talking when the teacher is talking so you aren’t preventing other people from learning. </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Being polite and manners- Social politeness is all about being aware of how your actions impact other people’s feelings and their ability to live in the same space you do.</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Accepting differences, disagreeing with respect- We are all unique in our own way. Accepting differences, even if we don’t agree with them, is a way of treating people the way we would like to be treated. Being respectful doesn’t mean you have to like everyone, agree with everyone, or want to play with everyone. But it does mean that when you disagree or don’t want to be friends, you consider other’s feelings when you talk to them about it.</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Posting online with care- Treat others with the same respect and courtesy online that you would treat them in person.</a:t>
            </a:r>
            <a:endParaRPr/>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Showing respect for places means you think about how your actions can affect the place itself or other people’s ability to enjoy it.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Some ways we show respect for places:</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Being quiet or using an appropriate volume and behavior- Imagine trying to learn if everyone yelled in a library. Imagine a movie theater where everyone was throwing popcorn and talking. It would be distracting to other people trying to enjoy the movie, and it would be very rude to the people who clean the theater later.</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Taking care not to damage places- Graffiti, etching your name in trees, climbing on monuments or art installations, breaking windows, walking off trails into protected habitats… these are all examples of someone selfishly and unnecessarily having a negative impact on a place that hurts other people’s ability to enjoy it, may cost money to fix, or damages the place itself.</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Putting trash where it belongs- Littering damages the place and hurts other people’s ability to enjoy it.</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Sharing the space with others- When in public places, being respectful means we ensure others can enjoy the space too. For example we take turns on the play structures, only play games with balls where it won’t accidentally fly into someone/something and hurt them.</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Dressing according to the traditions of the place- In places of worship, people are often expected to dress according to traditions (covering shoulders or heads). In some buildings or during some proceedings people are expected to dress more formally (court room, wedding, etc.)</a:t>
            </a:r>
            <a:endParaRPr/>
          </a:p>
        </p:txBody>
      </p:sp>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Showing respect for things means you think about how your actions may affect the object itself or other people who need the object or would have to replace /repair the object.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Some ways we show respect for things:</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Taking care not to damage things- Using something or being careless with something may break it. We take care of things so we can continue to enjoy them. We respect school resources, other people’s toys, electronics, etc.</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Sharing resources- Being respectful means you consider how your use of something impacts others. Use only as much as you need, or as much as is fair considering how much others need.</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Putting things back where they belong- Taking care of things includes where we store them and making sure others can find them later.</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Considering who you impact if you harm a thing- Will someone need to pay to replace or repair it? Will breaking or taking something hurt someone’s ability to participate? Is the item something special that can’t easily be replaced?</a:t>
            </a:r>
            <a:endParaRPr/>
          </a:p>
          <a:p>
            <a:pPr marL="0" lvl="0" indent="0" algn="l" rtl="0">
              <a:lnSpc>
                <a:spcPct val="100000"/>
              </a:lnSpc>
              <a:spcBef>
                <a:spcPts val="0"/>
              </a:spcBef>
              <a:spcAft>
                <a:spcPts val="0"/>
              </a:spcAft>
              <a:buSzPts val="1100"/>
              <a:buNone/>
            </a:pPr>
            <a:endParaRPr/>
          </a:p>
        </p:txBody>
      </p:sp>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Follow these few simple steps to help you decide if words or actions are respectful:</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How will my actions impact people, places, or things?</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Am I helping or hurting?</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Would I want to be treated that way?</a:t>
            </a:r>
            <a:endParaRPr/>
          </a:p>
        </p:txBody>
      </p:sp>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1" name="Google Shape;71;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1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1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7" name="Google Shape;77;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457200" y="1200150"/>
            <a:ext cx="8229600" cy="339447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rot="5400000">
            <a:off x="2874764" y="-1217414"/>
            <a:ext cx="3394471"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6"/>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7" name="Google Shape;37;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3" name="Google Shape;43;p7"/>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4" name="Google Shape;44;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5" name="Google Shape;55;p9"/>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6" name="Google Shape;56;p9"/>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7" name="Google Shape;57;p9"/>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8" name="Google Shape;58;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4" name="Google Shape;64;p10"/>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5" name="Google Shape;65;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200150"/>
            <a:ext cx="8229600" cy="3394471"/>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14" name="Google Shape;131;p25">
            <a:extLst>
              <a:ext uri="{FF2B5EF4-FFF2-40B4-BE49-F238E27FC236}">
                <a16:creationId xmlns:a16="http://schemas.microsoft.com/office/drawing/2014/main" id="{FB97BB10-29B4-3291-72E5-D59C8E1E85A5}"/>
              </a:ext>
            </a:extLst>
          </p:cNvPr>
          <p:cNvSpPr/>
          <p:nvPr/>
        </p:nvSpPr>
        <p:spPr>
          <a:xfrm>
            <a:off x="0" y="4476584"/>
            <a:ext cx="9144000" cy="66691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129;p25">
            <a:extLst>
              <a:ext uri="{FF2B5EF4-FFF2-40B4-BE49-F238E27FC236}">
                <a16:creationId xmlns:a16="http://schemas.microsoft.com/office/drawing/2014/main" id="{A39B435D-C510-9DA3-853D-0219DB315B03}"/>
              </a:ext>
            </a:extLst>
          </p:cNvPr>
          <p:cNvSpPr txBox="1"/>
          <p:nvPr/>
        </p:nvSpPr>
        <p:spPr>
          <a:xfrm>
            <a:off x="3215446" y="1863864"/>
            <a:ext cx="456438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4000" i="0" u="none" strike="noStrike" cap="none" dirty="0">
                <a:solidFill>
                  <a:schemeClr val="accent1"/>
                </a:solidFill>
              </a:rPr>
              <a:t>What is…</a:t>
            </a:r>
            <a:endParaRPr dirty="0">
              <a:solidFill>
                <a:schemeClr val="accent1"/>
              </a:solidFill>
            </a:endParaRPr>
          </a:p>
        </p:txBody>
      </p:sp>
      <p:sp>
        <p:nvSpPr>
          <p:cNvPr id="9" name="Google Shape;130;p25">
            <a:extLst>
              <a:ext uri="{FF2B5EF4-FFF2-40B4-BE49-F238E27FC236}">
                <a16:creationId xmlns:a16="http://schemas.microsoft.com/office/drawing/2014/main" id="{77D9F41A-13FD-23D7-9A46-E31E7C74B1A6}"/>
              </a:ext>
            </a:extLst>
          </p:cNvPr>
          <p:cNvSpPr txBox="1"/>
          <p:nvPr/>
        </p:nvSpPr>
        <p:spPr>
          <a:xfrm>
            <a:off x="3215446" y="2462108"/>
            <a:ext cx="5291787"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000" i="0" u="none" strike="noStrike" cap="none" dirty="0">
                <a:solidFill>
                  <a:schemeClr val="accent1"/>
                </a:solidFill>
              </a:rPr>
              <a:t>Respect?</a:t>
            </a:r>
            <a:endParaRPr sz="6000" dirty="0">
              <a:solidFill>
                <a:schemeClr val="accent1"/>
              </a:solidFill>
            </a:endParaRPr>
          </a:p>
        </p:txBody>
      </p:sp>
      <p:sp>
        <p:nvSpPr>
          <p:cNvPr id="10" name="Google Shape;132;p25">
            <a:extLst>
              <a:ext uri="{FF2B5EF4-FFF2-40B4-BE49-F238E27FC236}">
                <a16:creationId xmlns:a16="http://schemas.microsoft.com/office/drawing/2014/main" id="{8CDB5408-ACBD-B14C-CABD-7D15E64CA801}"/>
              </a:ext>
            </a:extLst>
          </p:cNvPr>
          <p:cNvSpPr txBox="1"/>
          <p:nvPr/>
        </p:nvSpPr>
        <p:spPr>
          <a:xfrm>
            <a:off x="3324225" y="4708163"/>
            <a:ext cx="2495550" cy="173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BACC6"/>
              </a:buClr>
              <a:buSzPts val="1400"/>
              <a:buFont typeface="Open Sans"/>
              <a:buNone/>
            </a:pPr>
            <a:r>
              <a:rPr lang="en" sz="1200" b="1" i="0" u="none" strike="noStrike" cap="none" dirty="0" err="1">
                <a:solidFill>
                  <a:schemeClr val="lt1"/>
                </a:solidFill>
                <a:latin typeface="Montserrat"/>
                <a:ea typeface="Montserrat"/>
                <a:cs typeface="Montserrat"/>
                <a:sym typeface="Montserrat"/>
              </a:rPr>
              <a:t>TalkingTreeBooks.com</a:t>
            </a:r>
            <a:endParaRPr sz="1200" b="0" i="0" u="none" strike="noStrike" cap="none" dirty="0">
              <a:solidFill>
                <a:schemeClr val="lt1"/>
              </a:solidFill>
              <a:latin typeface="Montserrat"/>
              <a:ea typeface="Montserrat"/>
              <a:cs typeface="Montserrat"/>
              <a:sym typeface="Montserrat"/>
            </a:endParaRPr>
          </a:p>
        </p:txBody>
      </p:sp>
      <p:sp>
        <p:nvSpPr>
          <p:cNvPr id="11" name="Google Shape;133;p25">
            <a:extLst>
              <a:ext uri="{FF2B5EF4-FFF2-40B4-BE49-F238E27FC236}">
                <a16:creationId xmlns:a16="http://schemas.microsoft.com/office/drawing/2014/main" id="{F60133B2-7089-47CC-589A-65A5D17D477B}"/>
              </a:ext>
            </a:extLst>
          </p:cNvPr>
          <p:cNvSpPr txBox="1"/>
          <p:nvPr/>
        </p:nvSpPr>
        <p:spPr>
          <a:xfrm>
            <a:off x="7967900" y="4708163"/>
            <a:ext cx="1524000" cy="3537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Open Sans"/>
              <a:buNone/>
            </a:pPr>
            <a:r>
              <a:rPr lang="en" sz="700" b="0" i="0" u="none" strike="noStrike" cap="none" dirty="0">
                <a:solidFill>
                  <a:schemeClr val="lt1"/>
                </a:solidFill>
                <a:latin typeface="Open Sans Light"/>
                <a:ea typeface="Open Sans Light"/>
                <a:cs typeface="Open Sans Light"/>
                <a:sym typeface="Open Sans"/>
              </a:rPr>
              <a:t>© 2021, 2023</a:t>
            </a:r>
          </a:p>
          <a:p>
            <a:pPr marL="0" marR="0" lvl="0" indent="0" algn="l" rtl="0">
              <a:lnSpc>
                <a:spcPct val="100000"/>
              </a:lnSpc>
              <a:spcBef>
                <a:spcPts val="0"/>
              </a:spcBef>
              <a:spcAft>
                <a:spcPts val="0"/>
              </a:spcAft>
              <a:buClr>
                <a:srgbClr val="000000"/>
              </a:buClr>
              <a:buSzPts val="700"/>
              <a:buFont typeface="Open Sans"/>
              <a:buNone/>
            </a:pPr>
            <a:r>
              <a:rPr lang="en" sz="700" b="0" i="0" u="none" strike="noStrike" cap="none" dirty="0">
                <a:solidFill>
                  <a:schemeClr val="lt1"/>
                </a:solidFill>
                <a:latin typeface="Open Sans Light"/>
                <a:ea typeface="Open Sans Light"/>
                <a:cs typeface="Open Sans Light"/>
                <a:sym typeface="Open Sans"/>
              </a:rPr>
              <a:t> </a:t>
            </a:r>
            <a:r>
              <a:rPr lang="en" sz="700" b="0" i="0" u="none" strike="noStrike" cap="none" dirty="0" err="1">
                <a:solidFill>
                  <a:schemeClr val="lt1"/>
                </a:solidFill>
                <a:latin typeface="Open Sans Light"/>
                <a:ea typeface="Open Sans Light"/>
                <a:cs typeface="Open Sans Light"/>
                <a:sym typeface="Open Sans"/>
              </a:rPr>
              <a:t>LoveWell</a:t>
            </a:r>
            <a:r>
              <a:rPr lang="en" sz="700" b="0" i="0" u="none" strike="noStrike" cap="none" dirty="0">
                <a:solidFill>
                  <a:schemeClr val="lt1"/>
                </a:solidFill>
                <a:latin typeface="Open Sans Light"/>
                <a:ea typeface="Open Sans Light"/>
                <a:cs typeface="Open Sans Light"/>
                <a:sym typeface="Open Sans"/>
              </a:rPr>
              <a:t> Press</a:t>
            </a:r>
            <a:endParaRPr sz="1400" b="0" i="0" u="none" strike="noStrike" cap="none" dirty="0">
              <a:solidFill>
                <a:schemeClr val="lt1"/>
              </a:solidFill>
              <a:latin typeface="Open Sans Light"/>
              <a:ea typeface="Open Sans Light"/>
              <a:cs typeface="Open Sans Light"/>
              <a:sym typeface="Open Sans"/>
            </a:endParaRPr>
          </a:p>
        </p:txBody>
      </p:sp>
      <p:pic>
        <p:nvPicPr>
          <p:cNvPr id="12" name="Picture 11" descr="A blue and green text on a black background&#10;&#10;Description automatically generated">
            <a:extLst>
              <a:ext uri="{FF2B5EF4-FFF2-40B4-BE49-F238E27FC236}">
                <a16:creationId xmlns:a16="http://schemas.microsoft.com/office/drawing/2014/main" id="{E17BC919-620D-96A7-0F2E-E2E034222C59}"/>
              </a:ext>
            </a:extLst>
          </p:cNvPr>
          <p:cNvPicPr>
            <a:picLocks noChangeAspect="1"/>
          </p:cNvPicPr>
          <p:nvPr/>
        </p:nvPicPr>
        <p:blipFill>
          <a:blip r:embed="rId3"/>
          <a:stretch>
            <a:fillRect/>
          </a:stretch>
        </p:blipFill>
        <p:spPr>
          <a:xfrm>
            <a:off x="7081283" y="172352"/>
            <a:ext cx="1924783" cy="826440"/>
          </a:xfrm>
          <a:prstGeom prst="rect">
            <a:avLst/>
          </a:prstGeom>
        </p:spPr>
      </p:pic>
      <p:pic>
        <p:nvPicPr>
          <p:cNvPr id="13" name="Picture 12" descr="A green tree with black background&#10;&#10;Description automatically generated">
            <a:extLst>
              <a:ext uri="{FF2B5EF4-FFF2-40B4-BE49-F238E27FC236}">
                <a16:creationId xmlns:a16="http://schemas.microsoft.com/office/drawing/2014/main" id="{D76DF7C7-8310-A09C-EFF8-CA510E2A5E93}"/>
              </a:ext>
            </a:extLst>
          </p:cNvPr>
          <p:cNvPicPr>
            <a:picLocks noChangeAspect="1"/>
          </p:cNvPicPr>
          <p:nvPr/>
        </p:nvPicPr>
        <p:blipFill>
          <a:blip r:embed="rId4"/>
          <a:stretch>
            <a:fillRect/>
          </a:stretch>
        </p:blipFill>
        <p:spPr>
          <a:xfrm>
            <a:off x="414100" y="413468"/>
            <a:ext cx="2294377" cy="45595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p:nvPr/>
        </p:nvSpPr>
        <p:spPr>
          <a:xfrm>
            <a:off x="5593486" y="1345521"/>
            <a:ext cx="2873788" cy="3478845"/>
          </a:xfrm>
          <a:prstGeom prst="round2DiagRect">
            <a:avLst>
              <a:gd name="adj1" fmla="val 16667"/>
              <a:gd name="adj2" fmla="val 0"/>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4" name="Google Shape;194;p22"/>
          <p:cNvSpPr txBox="1"/>
          <p:nvPr/>
        </p:nvSpPr>
        <p:spPr>
          <a:xfrm>
            <a:off x="1744980" y="319134"/>
            <a:ext cx="5654039"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4400" b="0" i="0" u="none" strike="noStrike" cap="none" dirty="0">
                <a:solidFill>
                  <a:schemeClr val="accent1"/>
                </a:solidFill>
                <a:latin typeface="Montserrat"/>
                <a:ea typeface="Montserrat"/>
                <a:cs typeface="Montserrat"/>
                <a:sym typeface="Montserrat"/>
              </a:rPr>
              <a:t>Is this respectful?</a:t>
            </a:r>
            <a:endParaRPr sz="1400" b="0" i="0" u="none" strike="noStrike" cap="none" dirty="0">
              <a:solidFill>
                <a:schemeClr val="accent1"/>
              </a:solidFill>
              <a:latin typeface="Montserrat"/>
              <a:ea typeface="Montserrat"/>
              <a:cs typeface="Montserrat"/>
              <a:sym typeface="Montserrat"/>
            </a:endParaRPr>
          </a:p>
        </p:txBody>
      </p:sp>
      <p:sp>
        <p:nvSpPr>
          <p:cNvPr id="195" name="Google Shape;195;p22"/>
          <p:cNvSpPr/>
          <p:nvPr/>
        </p:nvSpPr>
        <p:spPr>
          <a:xfrm>
            <a:off x="1657689" y="1636714"/>
            <a:ext cx="3935800" cy="365760"/>
          </a:xfrm>
          <a:prstGeom prst="homePlate">
            <a:avLst>
              <a:gd name="adj" fmla="val 50000"/>
            </a:avLst>
          </a:prstGeom>
          <a:solidFill>
            <a:schemeClr val="bg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Cutting in line</a:t>
            </a:r>
            <a:endParaRPr/>
          </a:p>
        </p:txBody>
      </p:sp>
      <p:sp>
        <p:nvSpPr>
          <p:cNvPr id="196" name="Google Shape;196;p22"/>
          <p:cNvSpPr/>
          <p:nvPr/>
        </p:nvSpPr>
        <p:spPr>
          <a:xfrm>
            <a:off x="1657689" y="2166119"/>
            <a:ext cx="3935800" cy="36576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Saying please and thank you</a:t>
            </a:r>
            <a:endParaRPr/>
          </a:p>
        </p:txBody>
      </p:sp>
      <p:sp>
        <p:nvSpPr>
          <p:cNvPr id="197" name="Google Shape;197;p22"/>
          <p:cNvSpPr/>
          <p:nvPr/>
        </p:nvSpPr>
        <p:spPr>
          <a:xfrm>
            <a:off x="1657689" y="3224929"/>
            <a:ext cx="3935798" cy="36576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Teasing people</a:t>
            </a:r>
            <a:endParaRPr/>
          </a:p>
        </p:txBody>
      </p:sp>
      <p:sp>
        <p:nvSpPr>
          <p:cNvPr id="198" name="Google Shape;198;p22"/>
          <p:cNvSpPr/>
          <p:nvPr/>
        </p:nvSpPr>
        <p:spPr>
          <a:xfrm>
            <a:off x="1657688" y="3754334"/>
            <a:ext cx="3935798" cy="36576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Listening while someone’s talking</a:t>
            </a:r>
            <a:endParaRPr/>
          </a:p>
        </p:txBody>
      </p:sp>
      <p:sp>
        <p:nvSpPr>
          <p:cNvPr id="199" name="Google Shape;199;p22"/>
          <p:cNvSpPr/>
          <p:nvPr/>
        </p:nvSpPr>
        <p:spPr>
          <a:xfrm>
            <a:off x="1657688" y="2695524"/>
            <a:ext cx="3935799" cy="365760"/>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Sitting on your friend’s phone on purpose</a:t>
            </a:r>
            <a:endParaRPr/>
          </a:p>
        </p:txBody>
      </p:sp>
      <p:sp>
        <p:nvSpPr>
          <p:cNvPr id="200" name="Google Shape;200;p22"/>
          <p:cNvSpPr/>
          <p:nvPr/>
        </p:nvSpPr>
        <p:spPr>
          <a:xfrm>
            <a:off x="1657688" y="4283741"/>
            <a:ext cx="3935797" cy="36576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Writing your name on a public monument</a:t>
            </a:r>
            <a:endParaRPr/>
          </a:p>
        </p:txBody>
      </p:sp>
      <p:sp>
        <p:nvSpPr>
          <p:cNvPr id="201" name="Google Shape;201;p22"/>
          <p:cNvSpPr/>
          <p:nvPr/>
        </p:nvSpPr>
        <p:spPr>
          <a:xfrm>
            <a:off x="676727" y="1345522"/>
            <a:ext cx="980962" cy="3484918"/>
          </a:xfrm>
          <a:prstGeom prst="round2DiagRect">
            <a:avLst>
              <a:gd name="adj1" fmla="val 16667"/>
              <a:gd name="adj2" fmla="val 0"/>
            </a:avLst>
          </a:prstGeom>
          <a:solidFill>
            <a:schemeClr val="accent1"/>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Actions</a:t>
            </a:r>
            <a:endParaRPr/>
          </a:p>
        </p:txBody>
      </p:sp>
      <p:grpSp>
        <p:nvGrpSpPr>
          <p:cNvPr id="202" name="Google Shape;202;p22"/>
          <p:cNvGrpSpPr/>
          <p:nvPr/>
        </p:nvGrpSpPr>
        <p:grpSpPr>
          <a:xfrm>
            <a:off x="5991349" y="2075835"/>
            <a:ext cx="2164645" cy="795590"/>
            <a:chOff x="5991349" y="2075835"/>
            <a:chExt cx="2164645" cy="795590"/>
          </a:xfrm>
        </p:grpSpPr>
        <p:sp>
          <p:nvSpPr>
            <p:cNvPr id="203" name="Google Shape;203;p22"/>
            <p:cNvSpPr/>
            <p:nvPr/>
          </p:nvSpPr>
          <p:spPr>
            <a:xfrm>
              <a:off x="5991349" y="2075835"/>
              <a:ext cx="2164645" cy="782208"/>
            </a:xfrm>
            <a:prstGeom prst="round2DiagRect">
              <a:avLst>
                <a:gd name="adj1" fmla="val 16667"/>
                <a:gd name="adj2" fmla="val 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lt1"/>
                  </a:solidFill>
                  <a:latin typeface="Arial"/>
                  <a:ea typeface="Arial"/>
                  <a:cs typeface="Arial"/>
                  <a:sym typeface="Arial"/>
                </a:rPr>
                <a:t> </a:t>
              </a:r>
              <a:endParaRPr/>
            </a:p>
          </p:txBody>
        </p:sp>
        <p:pic>
          <p:nvPicPr>
            <p:cNvPr id="204" name="Google Shape;204;p22" descr="A black and white logo&#10;&#10;Description automatically generated with medium confidence"/>
            <p:cNvPicPr preferRelativeResize="0"/>
            <p:nvPr/>
          </p:nvPicPr>
          <p:blipFill rotWithShape="1">
            <a:blip r:embed="rId3">
              <a:alphaModFix/>
            </a:blip>
            <a:srcRect/>
            <a:stretch/>
          </p:blipFill>
          <p:spPr>
            <a:xfrm flipH="1">
              <a:off x="7250590" y="2089217"/>
              <a:ext cx="847392" cy="782208"/>
            </a:xfrm>
            <a:prstGeom prst="rect">
              <a:avLst/>
            </a:prstGeom>
            <a:noFill/>
            <a:ln>
              <a:noFill/>
            </a:ln>
          </p:spPr>
        </p:pic>
        <p:sp>
          <p:nvSpPr>
            <p:cNvPr id="205" name="Google Shape;205;p22"/>
            <p:cNvSpPr txBox="1"/>
            <p:nvPr/>
          </p:nvSpPr>
          <p:spPr>
            <a:xfrm>
              <a:off x="6267022" y="2346548"/>
              <a:ext cx="103280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RESPECT</a:t>
              </a:r>
              <a:endParaRPr/>
            </a:p>
          </p:txBody>
        </p:sp>
      </p:grpSp>
      <p:grpSp>
        <p:nvGrpSpPr>
          <p:cNvPr id="206" name="Google Shape;206;p22"/>
          <p:cNvGrpSpPr/>
          <p:nvPr/>
        </p:nvGrpSpPr>
        <p:grpSpPr>
          <a:xfrm>
            <a:off x="5991349" y="3333646"/>
            <a:ext cx="2164645" cy="782208"/>
            <a:chOff x="6403291" y="3290520"/>
            <a:chExt cx="2164645" cy="782208"/>
          </a:xfrm>
        </p:grpSpPr>
        <p:sp>
          <p:nvSpPr>
            <p:cNvPr id="207" name="Google Shape;207;p22"/>
            <p:cNvSpPr/>
            <p:nvPr/>
          </p:nvSpPr>
          <p:spPr>
            <a:xfrm>
              <a:off x="6403291" y="3290520"/>
              <a:ext cx="2164645" cy="782208"/>
            </a:xfrm>
            <a:prstGeom prst="round2DiagRect">
              <a:avLst>
                <a:gd name="adj1" fmla="val 16667"/>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p:txBody>
        </p:sp>
        <p:pic>
          <p:nvPicPr>
            <p:cNvPr id="208" name="Google Shape;208;p22" descr="Shape&#10;&#10;Description automatically generated with low confidence"/>
            <p:cNvPicPr preferRelativeResize="0"/>
            <p:nvPr/>
          </p:nvPicPr>
          <p:blipFill rotWithShape="1">
            <a:blip r:embed="rId4">
              <a:alphaModFix/>
            </a:blip>
            <a:srcRect/>
            <a:stretch/>
          </p:blipFill>
          <p:spPr>
            <a:xfrm>
              <a:off x="7662532" y="3340304"/>
              <a:ext cx="756976" cy="698747"/>
            </a:xfrm>
            <a:prstGeom prst="rect">
              <a:avLst/>
            </a:prstGeom>
            <a:noFill/>
            <a:ln>
              <a:noFill/>
            </a:ln>
          </p:spPr>
        </p:pic>
        <p:sp>
          <p:nvSpPr>
            <p:cNvPr id="209" name="Google Shape;209;p22"/>
            <p:cNvSpPr txBox="1"/>
            <p:nvPr/>
          </p:nvSpPr>
          <p:spPr>
            <a:xfrm>
              <a:off x="6517636" y="3586902"/>
              <a:ext cx="13554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DISRESPECT</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500"/>
                                        <p:tgtEl>
                                          <p:spTgt spid="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500"/>
                                        <p:tgtEl>
                                          <p:spTgt spid="1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500"/>
                                        <p:tgtEl>
                                          <p:spTgt spid="1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
                                        </p:tgtEl>
                                        <p:attrNameLst>
                                          <p:attrName>style.visibility</p:attrName>
                                        </p:attrNameLst>
                                      </p:cBhvr>
                                      <p:to>
                                        <p:strVal val="visible"/>
                                      </p:to>
                                    </p:set>
                                    <p:animEffect transition="in" filter="fade">
                                      <p:cBhvr>
                                        <p:cTn id="27" dur="500"/>
                                        <p:tgtEl>
                                          <p:spTgt spid="19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0"/>
                                        </p:tgtEl>
                                        <p:attrNameLst>
                                          <p:attrName>style.visibility</p:attrName>
                                        </p:attrNameLst>
                                      </p:cBhvr>
                                      <p:to>
                                        <p:strVal val="visible"/>
                                      </p:to>
                                    </p:set>
                                    <p:animEffect transition="in" filter="fade">
                                      <p:cBhvr>
                                        <p:cTn id="32"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p:nvPr/>
        </p:nvSpPr>
        <p:spPr>
          <a:xfrm>
            <a:off x="352044" y="434115"/>
            <a:ext cx="8439912"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4400" b="0" i="0" u="none" strike="noStrike" cap="none" dirty="0">
                <a:solidFill>
                  <a:schemeClr val="accent1"/>
                </a:solidFill>
                <a:latin typeface="Montserrat"/>
                <a:ea typeface="Montserrat"/>
                <a:cs typeface="Montserrat"/>
                <a:sym typeface="Montserrat"/>
              </a:rPr>
              <a:t>Why is respect important?</a:t>
            </a:r>
            <a:endParaRPr sz="1400" b="0" i="0" u="none" strike="noStrike" cap="none" dirty="0">
              <a:solidFill>
                <a:schemeClr val="accent1"/>
              </a:solidFill>
              <a:latin typeface="Montserrat"/>
              <a:ea typeface="Montserrat"/>
              <a:cs typeface="Montserrat"/>
              <a:sym typeface="Montserrat"/>
            </a:endParaRPr>
          </a:p>
        </p:txBody>
      </p:sp>
      <p:sp>
        <p:nvSpPr>
          <p:cNvPr id="215" name="Google Shape;215;p23"/>
          <p:cNvSpPr/>
          <p:nvPr/>
        </p:nvSpPr>
        <p:spPr>
          <a:xfrm>
            <a:off x="1288440" y="1590222"/>
            <a:ext cx="2468169" cy="3097597"/>
          </a:xfrm>
          <a:prstGeom prst="round2DiagRect">
            <a:avLst>
              <a:gd name="adj1" fmla="val 16667"/>
              <a:gd name="adj2" fmla="val 0"/>
            </a:avLst>
          </a:prstGeom>
          <a:solidFill>
            <a:schemeClr val="accent3"/>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lt1"/>
                </a:solidFill>
                <a:latin typeface="Montserrat"/>
                <a:ea typeface="Montserrat"/>
                <a:cs typeface="Montserrat"/>
                <a:sym typeface="Montserrat"/>
              </a:rPr>
              <a:t>We need respect </a:t>
            </a:r>
            <a:endParaRPr/>
          </a:p>
          <a:p>
            <a:pPr marL="0" marR="0" lvl="0" indent="0" algn="ctr" rtl="0">
              <a:lnSpc>
                <a:spcPct val="100000"/>
              </a:lnSpc>
              <a:spcBef>
                <a:spcPts val="0"/>
              </a:spcBef>
              <a:spcAft>
                <a:spcPts val="0"/>
              </a:spcAft>
              <a:buNone/>
            </a:pPr>
            <a:r>
              <a:rPr lang="en-US" sz="2000" b="0" i="0" u="none" strike="noStrike" cap="none">
                <a:solidFill>
                  <a:schemeClr val="lt1"/>
                </a:solidFill>
                <a:latin typeface="Montserrat"/>
                <a:ea typeface="Montserrat"/>
                <a:cs typeface="Montserrat"/>
                <a:sym typeface="Montserrat"/>
              </a:rPr>
              <a:t>to live together</a:t>
            </a:r>
            <a:br>
              <a:rPr lang="en-US" sz="2000" b="0" i="0" u="none" strike="noStrike" cap="none">
                <a:solidFill>
                  <a:schemeClr val="lt1"/>
                </a:solidFill>
                <a:latin typeface="Montserrat"/>
                <a:ea typeface="Montserrat"/>
                <a:cs typeface="Montserrat"/>
                <a:sym typeface="Montserrat"/>
              </a:rPr>
            </a:br>
            <a:r>
              <a:rPr lang="en-US" sz="2000" b="0" i="0" u="none" strike="noStrike" cap="none">
                <a:solidFill>
                  <a:schemeClr val="lt1"/>
                </a:solidFill>
                <a:latin typeface="Montserrat"/>
                <a:ea typeface="Montserrat"/>
                <a:cs typeface="Montserrat"/>
                <a:sym typeface="Montserrat"/>
              </a:rPr>
              <a:t>in a society.</a:t>
            </a:r>
            <a:endParaRPr/>
          </a:p>
        </p:txBody>
      </p:sp>
      <p:sp>
        <p:nvSpPr>
          <p:cNvPr id="216" name="Google Shape;216;p23"/>
          <p:cNvSpPr/>
          <p:nvPr/>
        </p:nvSpPr>
        <p:spPr>
          <a:xfrm>
            <a:off x="4846320" y="1590222"/>
            <a:ext cx="3009240" cy="1963056"/>
          </a:xfrm>
          <a:prstGeom prst="round2SameRect">
            <a:avLst>
              <a:gd name="adj1" fmla="val 16667"/>
              <a:gd name="adj2" fmla="val 0"/>
            </a:avLst>
          </a:prstGeom>
          <a:solidFill>
            <a:schemeClr val="bg2">
              <a:lumMod val="75000"/>
            </a:schemeClr>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217" name="Google Shape;217;p23"/>
          <p:cNvSpPr/>
          <p:nvPr/>
        </p:nvSpPr>
        <p:spPr>
          <a:xfrm>
            <a:off x="5173117" y="3552976"/>
            <a:ext cx="1173895" cy="1196032"/>
          </a:xfrm>
          <a:prstGeom prst="trapezoid">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Montserrat"/>
                <a:ea typeface="Montserrat"/>
                <a:cs typeface="Montserrat"/>
                <a:sym typeface="Montserrat"/>
              </a:rPr>
              <a:t>Trust</a:t>
            </a:r>
            <a:endParaRPr/>
          </a:p>
        </p:txBody>
      </p:sp>
      <p:pic>
        <p:nvPicPr>
          <p:cNvPr id="218" name="Google Shape;218;p23" descr="A picture containing LEGO, toy&#10;&#10;Description automatically generated"/>
          <p:cNvPicPr preferRelativeResize="0"/>
          <p:nvPr/>
        </p:nvPicPr>
        <p:blipFill rotWithShape="1">
          <a:blip r:embed="rId3">
            <a:alphaModFix/>
          </a:blip>
          <a:srcRect/>
          <a:stretch/>
        </p:blipFill>
        <p:spPr>
          <a:xfrm>
            <a:off x="5509663" y="2093642"/>
            <a:ext cx="1767618" cy="1281180"/>
          </a:xfrm>
          <a:prstGeom prst="rect">
            <a:avLst/>
          </a:prstGeom>
          <a:noFill/>
          <a:ln>
            <a:noFill/>
          </a:ln>
        </p:spPr>
      </p:pic>
      <p:sp>
        <p:nvSpPr>
          <p:cNvPr id="219" name="Google Shape;219;p23"/>
          <p:cNvSpPr txBox="1"/>
          <p:nvPr/>
        </p:nvSpPr>
        <p:spPr>
          <a:xfrm>
            <a:off x="5783169" y="1700118"/>
            <a:ext cx="126281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lt1"/>
                </a:solidFill>
                <a:latin typeface="Montserrat"/>
                <a:ea typeface="Montserrat"/>
                <a:cs typeface="Montserrat"/>
                <a:sym typeface="Montserrat"/>
              </a:rPr>
              <a:t>Society</a:t>
            </a:r>
            <a:endParaRPr/>
          </a:p>
        </p:txBody>
      </p:sp>
      <p:sp>
        <p:nvSpPr>
          <p:cNvPr id="220" name="Google Shape;220;p23"/>
          <p:cNvSpPr/>
          <p:nvPr/>
        </p:nvSpPr>
        <p:spPr>
          <a:xfrm>
            <a:off x="6482047" y="3552976"/>
            <a:ext cx="1173895" cy="1196032"/>
          </a:xfrm>
          <a:prstGeom prst="trapezoid">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Montserrat"/>
                <a:ea typeface="Montserrat"/>
                <a:cs typeface="Montserrat"/>
                <a:sym typeface="Montserrat"/>
              </a:rPr>
              <a:t>Safety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4"/>
          <p:cNvPicPr preferRelativeResize="0"/>
          <p:nvPr/>
        </p:nvPicPr>
        <p:blipFill rotWithShape="1">
          <a:blip r:embed="rId3">
            <a:alphaModFix amt="35000"/>
          </a:blip>
          <a:srcRect/>
          <a:stretch/>
        </p:blipFill>
        <p:spPr>
          <a:xfrm>
            <a:off x="-175083" y="-600594"/>
            <a:ext cx="9494166" cy="6881431"/>
          </a:xfrm>
          <a:prstGeom prst="rect">
            <a:avLst/>
          </a:prstGeom>
          <a:noFill/>
          <a:ln>
            <a:noFill/>
          </a:ln>
        </p:spPr>
      </p:pic>
      <p:grpSp>
        <p:nvGrpSpPr>
          <p:cNvPr id="226" name="Google Shape;226;p24"/>
          <p:cNvGrpSpPr/>
          <p:nvPr/>
        </p:nvGrpSpPr>
        <p:grpSpPr>
          <a:xfrm>
            <a:off x="1041875" y="2396978"/>
            <a:ext cx="2924668" cy="2359684"/>
            <a:chOff x="1041875" y="2396978"/>
            <a:chExt cx="2924668" cy="2359684"/>
          </a:xfrm>
        </p:grpSpPr>
        <p:sp>
          <p:nvSpPr>
            <p:cNvPr id="227" name="Google Shape;227;p24"/>
            <p:cNvSpPr/>
            <p:nvPr/>
          </p:nvSpPr>
          <p:spPr>
            <a:xfrm>
              <a:off x="1041875" y="2396978"/>
              <a:ext cx="2924668" cy="1466447"/>
            </a:xfrm>
            <a:prstGeom prst="round2SameRect">
              <a:avLst>
                <a:gd name="adj1" fmla="val 16667"/>
                <a:gd name="adj2" fmla="val 0"/>
              </a:avLst>
            </a:prstGeom>
            <a:solidFill>
              <a:schemeClr val="bg2">
                <a:lumMod val="75000"/>
              </a:schemeClr>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228" name="Google Shape;228;p24"/>
            <p:cNvSpPr/>
            <p:nvPr/>
          </p:nvSpPr>
          <p:spPr>
            <a:xfrm>
              <a:off x="1390855" y="3863199"/>
              <a:ext cx="1113354" cy="893463"/>
            </a:xfrm>
            <a:prstGeom prst="trapezoid">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Montserrat"/>
                  <a:ea typeface="Montserrat"/>
                  <a:cs typeface="Montserrat"/>
                  <a:sym typeface="Montserrat"/>
                </a:rPr>
                <a:t>Trust</a:t>
              </a:r>
              <a:endParaRPr/>
            </a:p>
          </p:txBody>
        </p:sp>
        <p:sp>
          <p:nvSpPr>
            <p:cNvPr id="229" name="Google Shape;229;p24"/>
            <p:cNvSpPr/>
            <p:nvPr/>
          </p:nvSpPr>
          <p:spPr>
            <a:xfrm>
              <a:off x="2672742" y="3863199"/>
              <a:ext cx="1125268" cy="893463"/>
            </a:xfrm>
            <a:prstGeom prst="trapezoid">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Montserrat"/>
                  <a:ea typeface="Montserrat"/>
                  <a:cs typeface="Montserrat"/>
                  <a:sym typeface="Montserrat"/>
                </a:rPr>
                <a:t>Safety</a:t>
              </a:r>
              <a:endParaRPr/>
            </a:p>
          </p:txBody>
        </p:sp>
      </p:grpSp>
      <p:sp>
        <p:nvSpPr>
          <p:cNvPr id="230" name="Google Shape;230;p24"/>
          <p:cNvSpPr txBox="1"/>
          <p:nvPr/>
        </p:nvSpPr>
        <p:spPr>
          <a:xfrm>
            <a:off x="1890544" y="2913174"/>
            <a:ext cx="1227329" cy="2988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lt1"/>
                </a:solidFill>
                <a:latin typeface="Montserrat"/>
                <a:ea typeface="Montserrat"/>
                <a:cs typeface="Montserrat"/>
                <a:sym typeface="Montserrat"/>
              </a:rPr>
              <a:t>Society</a:t>
            </a:r>
            <a:endParaRPr/>
          </a:p>
        </p:txBody>
      </p:sp>
      <p:grpSp>
        <p:nvGrpSpPr>
          <p:cNvPr id="231" name="Google Shape;231;p24"/>
          <p:cNvGrpSpPr/>
          <p:nvPr/>
        </p:nvGrpSpPr>
        <p:grpSpPr>
          <a:xfrm>
            <a:off x="577434" y="478262"/>
            <a:ext cx="4011882" cy="2930409"/>
            <a:chOff x="577434" y="478262"/>
            <a:chExt cx="4011882" cy="2930409"/>
          </a:xfrm>
        </p:grpSpPr>
        <p:sp>
          <p:nvSpPr>
            <p:cNvPr id="232" name="Google Shape;232;p24"/>
            <p:cNvSpPr/>
            <p:nvPr/>
          </p:nvSpPr>
          <p:spPr>
            <a:xfrm>
              <a:off x="577434" y="478262"/>
              <a:ext cx="4011882" cy="2485413"/>
            </a:xfrm>
            <a:prstGeom prst="cloud">
              <a:avLst/>
            </a:prstGeom>
            <a:solidFill>
              <a:schemeClr val="accent6"/>
            </a:solidFill>
            <a:ln w="25400" cap="flat" cmpd="sng">
              <a:solidFill>
                <a:schemeClr val="accent6">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Montserrat"/>
                  <a:ea typeface="Montserrat"/>
                  <a:cs typeface="Montserrat"/>
                  <a:sym typeface="Montserrat"/>
                </a:rPr>
                <a:t>What would happen if everyone was unkind or didn’t care if they hurt others?</a:t>
              </a:r>
              <a:endParaRPr/>
            </a:p>
          </p:txBody>
        </p:sp>
        <p:sp>
          <p:nvSpPr>
            <p:cNvPr id="233" name="Google Shape;233;p24"/>
            <p:cNvSpPr/>
            <p:nvPr/>
          </p:nvSpPr>
          <p:spPr>
            <a:xfrm>
              <a:off x="2390474" y="2281006"/>
              <a:ext cx="861136" cy="1127665"/>
            </a:xfrm>
            <a:prstGeom prst="lightningBolt">
              <a:avLst/>
            </a:prstGeom>
            <a:solidFill>
              <a:schemeClr val="accent6"/>
            </a:solidFill>
            <a:ln w="25400" cap="flat" cmpd="sng">
              <a:solidFill>
                <a:schemeClr val="accent6">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234" name="Google Shape;234;p24"/>
          <p:cNvSpPr/>
          <p:nvPr/>
        </p:nvSpPr>
        <p:spPr>
          <a:xfrm>
            <a:off x="5645452" y="1052996"/>
            <a:ext cx="2627605" cy="2593580"/>
          </a:xfrm>
          <a:prstGeom prst="trapezoid">
            <a:avLst>
              <a:gd name="adj" fmla="val 25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Montserrat"/>
                <a:ea typeface="Montserrat"/>
                <a:cs typeface="Montserrat"/>
                <a:sym typeface="Montserrat"/>
              </a:rPr>
              <a:t>To live and work together, we need to consider our impact on others.</a:t>
            </a:r>
            <a:endParaRPr/>
          </a:p>
        </p:txBody>
      </p:sp>
      <p:sp>
        <p:nvSpPr>
          <p:cNvPr id="235" name="Google Shape;235;p24"/>
          <p:cNvSpPr/>
          <p:nvPr/>
        </p:nvSpPr>
        <p:spPr>
          <a:xfrm>
            <a:off x="5635341" y="3655720"/>
            <a:ext cx="2637716" cy="110094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000" b="0" i="0" u="none" strike="noStrike" cap="none">
                <a:solidFill>
                  <a:schemeClr val="lt1"/>
                </a:solidFill>
                <a:latin typeface="Montserrat"/>
                <a:ea typeface="Montserrat"/>
                <a:cs typeface="Montserrat"/>
                <a:sym typeface="Montserrat"/>
              </a:rPr>
              <a:t>Respect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500"/>
                                        <p:tgtEl>
                                          <p:spTgt spid="231"/>
                                        </p:tgtEl>
                                        <p:attrNameLst>
                                          <p:attrName>ppt_w</p:attrName>
                                        </p:attrNameLst>
                                      </p:cBhvr>
                                      <p:tavLst>
                                        <p:tav tm="0">
                                          <p:val>
                                            <p:strVal val="0"/>
                                          </p:val>
                                        </p:tav>
                                        <p:tav tm="100000">
                                          <p:val>
                                            <p:strVal val="#ppt_w"/>
                                          </p:val>
                                        </p:tav>
                                      </p:tavLst>
                                    </p:anim>
                                    <p:anim calcmode="lin" valueType="num">
                                      <p:cBhvr additive="base">
                                        <p:cTn id="8" dur="500"/>
                                        <p:tgtEl>
                                          <p:spTgt spid="23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35"/>
                                        </p:tgtEl>
                                        <p:attrNameLst>
                                          <p:attrName>style.visibility</p:attrName>
                                        </p:attrNameLst>
                                      </p:cBhvr>
                                      <p:to>
                                        <p:strVal val="visible"/>
                                      </p:to>
                                    </p:set>
                                    <p:animEffect transition="in" filter="fade">
                                      <p:cBhvr>
                                        <p:cTn id="13" dur="1000"/>
                                        <p:tgtEl>
                                          <p:spTgt spid="235"/>
                                        </p:tgtEl>
                                      </p:cBhvr>
                                    </p:animEffect>
                                  </p:childTnLst>
                                </p:cTn>
                              </p:par>
                              <p:par>
                                <p:cTn id="14" presetID="10" presetClass="entr" presetSubtype="0" fill="hold" nodeType="withEffect">
                                  <p:stCondLst>
                                    <p:cond delay="0"/>
                                  </p:stCondLst>
                                  <p:childTnLst>
                                    <p:set>
                                      <p:cBhvr>
                                        <p:cTn id="15" dur="1" fill="hold">
                                          <p:stCondLst>
                                            <p:cond delay="0"/>
                                          </p:stCondLst>
                                        </p:cTn>
                                        <p:tgtEl>
                                          <p:spTgt spid="234"/>
                                        </p:tgtEl>
                                        <p:attrNameLst>
                                          <p:attrName>style.visibility</p:attrName>
                                        </p:attrNameLst>
                                      </p:cBhvr>
                                      <p:to>
                                        <p:strVal val="visible"/>
                                      </p:to>
                                    </p:set>
                                    <p:animEffect transition="in" filter="fade">
                                      <p:cBhvr>
                                        <p:cTn id="16"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5"/>
          <p:cNvSpPr txBox="1"/>
          <p:nvPr/>
        </p:nvSpPr>
        <p:spPr>
          <a:xfrm>
            <a:off x="2551803" y="572328"/>
            <a:ext cx="5654039"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4400" b="0" i="0" u="none" strike="noStrike" cap="none" dirty="0">
                <a:solidFill>
                  <a:schemeClr val="accent1"/>
                </a:solidFill>
                <a:latin typeface="Montserrat"/>
                <a:ea typeface="Montserrat"/>
                <a:cs typeface="Montserrat"/>
                <a:sym typeface="Montserrat"/>
              </a:rPr>
              <a:t>What is respect?</a:t>
            </a:r>
            <a:endParaRPr sz="1400" b="0" i="0" u="none" strike="noStrike" cap="none" dirty="0">
              <a:solidFill>
                <a:schemeClr val="accent1"/>
              </a:solidFill>
              <a:latin typeface="Montserrat"/>
              <a:ea typeface="Montserrat"/>
              <a:cs typeface="Montserrat"/>
              <a:sym typeface="Montserrat"/>
            </a:endParaRPr>
          </a:p>
        </p:txBody>
      </p:sp>
      <p:sp>
        <p:nvSpPr>
          <p:cNvPr id="241" name="Google Shape;241;p25"/>
          <p:cNvSpPr/>
          <p:nvPr/>
        </p:nvSpPr>
        <p:spPr>
          <a:xfrm>
            <a:off x="1549100" y="1558521"/>
            <a:ext cx="7057017" cy="3027411"/>
          </a:xfrm>
          <a:prstGeom prst="round2DiagRect">
            <a:avLst>
              <a:gd name="adj1" fmla="val 16667"/>
              <a:gd name="adj2" fmla="val 0"/>
            </a:avLst>
          </a:prstGeom>
          <a:solidFill>
            <a:schemeClr val="accen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600" b="0" i="0" u="none" strike="noStrike" cap="none">
                <a:solidFill>
                  <a:schemeClr val="lt1"/>
                </a:solidFill>
                <a:latin typeface="Arial"/>
                <a:ea typeface="Arial"/>
                <a:cs typeface="Arial"/>
                <a:sym typeface="Arial"/>
              </a:rPr>
              <a:t>Respect</a:t>
            </a:r>
            <a:br>
              <a:rPr lang="en-US" sz="2200" b="0" i="0" u="none" strike="noStrike" cap="none">
                <a:solidFill>
                  <a:schemeClr val="lt1"/>
                </a:solidFill>
                <a:latin typeface="Arial"/>
                <a:ea typeface="Arial"/>
                <a:cs typeface="Arial"/>
                <a:sym typeface="Arial"/>
              </a:rPr>
            </a:br>
            <a:r>
              <a:rPr lang="en-US" sz="2200" b="0" i="0" u="none" strike="noStrike" cap="none">
                <a:solidFill>
                  <a:schemeClr val="lt1"/>
                </a:solidFill>
                <a:latin typeface="Arial"/>
                <a:ea typeface="Arial"/>
                <a:cs typeface="Arial"/>
                <a:sym typeface="Arial"/>
              </a:rPr>
              <a:t>means you consider how </a:t>
            </a:r>
            <a:endParaRPr/>
          </a:p>
          <a:p>
            <a:pPr marL="0" marR="0" lvl="0" indent="0" algn="ctr" rtl="0">
              <a:lnSpc>
                <a:spcPct val="100000"/>
              </a:lnSpc>
              <a:spcBef>
                <a:spcPts val="0"/>
              </a:spcBef>
              <a:spcAft>
                <a:spcPts val="0"/>
              </a:spcAft>
              <a:buNone/>
            </a:pPr>
            <a:r>
              <a:rPr lang="en-US" sz="2200" b="0" i="0" u="none" strike="noStrike" cap="none">
                <a:solidFill>
                  <a:schemeClr val="lt1"/>
                </a:solidFill>
                <a:latin typeface="Arial"/>
                <a:ea typeface="Arial"/>
                <a:cs typeface="Arial"/>
                <a:sym typeface="Arial"/>
              </a:rPr>
              <a:t>your words and actions will affect</a:t>
            </a:r>
            <a:endParaRPr/>
          </a:p>
          <a:p>
            <a:pPr marL="0" marR="0" lvl="0" indent="0" algn="ctr" rtl="0">
              <a:lnSpc>
                <a:spcPct val="100000"/>
              </a:lnSpc>
              <a:spcBef>
                <a:spcPts val="0"/>
              </a:spcBef>
              <a:spcAft>
                <a:spcPts val="0"/>
              </a:spcAft>
              <a:buNone/>
            </a:pPr>
            <a:r>
              <a:rPr lang="en-US" sz="2200" b="0" i="0" u="none" strike="noStrike" cap="none">
                <a:solidFill>
                  <a:schemeClr val="lt1"/>
                </a:solidFill>
                <a:latin typeface="Arial"/>
                <a:ea typeface="Arial"/>
                <a:cs typeface="Arial"/>
                <a:sym typeface="Arial"/>
              </a:rPr>
              <a:t>other people, places and things</a:t>
            </a:r>
            <a:endParaRPr/>
          </a:p>
        </p:txBody>
      </p:sp>
      <p:pic>
        <p:nvPicPr>
          <p:cNvPr id="2" name="Picture 1" descr="A green tree with black background&#10;&#10;Description automatically generated">
            <a:extLst>
              <a:ext uri="{FF2B5EF4-FFF2-40B4-BE49-F238E27FC236}">
                <a16:creationId xmlns:a16="http://schemas.microsoft.com/office/drawing/2014/main" id="{12C8C38F-055E-F744-550A-765BC2A51064}"/>
              </a:ext>
            </a:extLst>
          </p:cNvPr>
          <p:cNvPicPr>
            <a:picLocks noChangeAspect="1"/>
          </p:cNvPicPr>
          <p:nvPr/>
        </p:nvPicPr>
        <p:blipFill>
          <a:blip r:embed="rId3"/>
          <a:stretch>
            <a:fillRect/>
          </a:stretch>
        </p:blipFill>
        <p:spPr>
          <a:xfrm>
            <a:off x="130636" y="459188"/>
            <a:ext cx="2294377" cy="45595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26" descr="Background pattern&#10;&#10;Description automatically generated with low confidence"/>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p:nvPr/>
        </p:nvSpPr>
        <p:spPr>
          <a:xfrm>
            <a:off x="0" y="0"/>
            <a:ext cx="9144000" cy="108645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 name="Google Shape;98;p14"/>
          <p:cNvSpPr txBox="1"/>
          <p:nvPr/>
        </p:nvSpPr>
        <p:spPr>
          <a:xfrm>
            <a:off x="659876" y="398985"/>
            <a:ext cx="7867214"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4000" b="0" i="0" u="none" strike="noStrike" cap="none" dirty="0">
                <a:solidFill>
                  <a:schemeClr val="lt1"/>
                </a:solidFill>
                <a:latin typeface="Montserrat"/>
                <a:ea typeface="Montserrat"/>
                <a:cs typeface="Montserrat"/>
                <a:sym typeface="Montserrat"/>
              </a:rPr>
              <a:t>What is respect all about?</a:t>
            </a:r>
            <a:endParaRPr sz="4000" b="0" i="0" u="none" strike="noStrike" cap="none" dirty="0">
              <a:solidFill>
                <a:schemeClr val="lt1"/>
              </a:solidFill>
              <a:latin typeface="Montserrat"/>
              <a:ea typeface="Montserrat"/>
              <a:cs typeface="Montserrat"/>
              <a:sym typeface="Montserrat"/>
            </a:endParaRPr>
          </a:p>
        </p:txBody>
      </p:sp>
      <p:sp>
        <p:nvSpPr>
          <p:cNvPr id="99" name="Google Shape;99;p14"/>
          <p:cNvSpPr/>
          <p:nvPr/>
        </p:nvSpPr>
        <p:spPr>
          <a:xfrm>
            <a:off x="374681" y="1514863"/>
            <a:ext cx="2294796" cy="3148853"/>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Each person’s words and actions have an effect </a:t>
            </a:r>
            <a:endParaRPr/>
          </a:p>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on others</a:t>
            </a:r>
            <a:endParaRPr/>
          </a:p>
        </p:txBody>
      </p:sp>
      <p:grpSp>
        <p:nvGrpSpPr>
          <p:cNvPr id="100" name="Google Shape;100;p14"/>
          <p:cNvGrpSpPr/>
          <p:nvPr/>
        </p:nvGrpSpPr>
        <p:grpSpPr>
          <a:xfrm>
            <a:off x="6580088" y="1690084"/>
            <a:ext cx="2131869" cy="2823955"/>
            <a:chOff x="3781965" y="1512496"/>
            <a:chExt cx="2131869" cy="2823955"/>
          </a:xfrm>
        </p:grpSpPr>
        <p:sp>
          <p:nvSpPr>
            <p:cNvPr id="101" name="Google Shape;101;p14"/>
            <p:cNvSpPr/>
            <p:nvPr/>
          </p:nvSpPr>
          <p:spPr>
            <a:xfrm>
              <a:off x="3781965" y="2371169"/>
              <a:ext cx="790036" cy="79003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02" name="Google Shape;102;p14"/>
            <p:cNvSpPr/>
            <p:nvPr/>
          </p:nvSpPr>
          <p:spPr>
            <a:xfrm>
              <a:off x="5123798" y="3546415"/>
              <a:ext cx="790036" cy="79003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03" name="Google Shape;103;p14"/>
            <p:cNvSpPr/>
            <p:nvPr/>
          </p:nvSpPr>
          <p:spPr>
            <a:xfrm>
              <a:off x="4264176" y="1512496"/>
              <a:ext cx="790036" cy="790036"/>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04" name="Google Shape;104;p14"/>
            <p:cNvSpPr/>
            <p:nvPr/>
          </p:nvSpPr>
          <p:spPr>
            <a:xfrm>
              <a:off x="3996405" y="3533247"/>
              <a:ext cx="790036" cy="7900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05" name="Google Shape;105;p14"/>
            <p:cNvSpPr/>
            <p:nvPr/>
          </p:nvSpPr>
          <p:spPr>
            <a:xfrm>
              <a:off x="4938931" y="2076809"/>
              <a:ext cx="790036" cy="79003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sp>
        <p:nvSpPr>
          <p:cNvPr id="106" name="Google Shape;106;p14"/>
          <p:cNvSpPr/>
          <p:nvPr/>
        </p:nvSpPr>
        <p:spPr>
          <a:xfrm>
            <a:off x="4122302" y="1830140"/>
            <a:ext cx="2277208" cy="2277208"/>
          </a:xfrm>
          <a:prstGeom prst="ellipse">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Respect is about caring how people’s words and actions impact others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p:tgtEl>
                                          <p:spTgt spid="106"/>
                                        </p:tgtEl>
                                        <p:attrNameLst>
                                          <p:attrName>ppt_x</p:attrName>
                                        </p:attrNameLst>
                                      </p:cBhvr>
                                      <p:tavLst>
                                        <p:tav tm="0">
                                          <p:val>
                                            <p:strVal val="#ppt_x-1"/>
                                          </p:val>
                                        </p:tav>
                                        <p:tav tm="100000">
                                          <p:val>
                                            <p:strVal val="#ppt_x"/>
                                          </p:val>
                                        </p:tav>
                                      </p:tavLst>
                                    </p:anim>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par>
                          <p:cTn id="15" fill="hold">
                            <p:stCondLst>
                              <p:cond delay="500"/>
                            </p:stCondLst>
                            <p:childTnLst>
                              <p:par>
                                <p:cTn id="16" presetID="8" presetClass="emph" presetSubtype="0" fill="hold" nodeType="afterEffect">
                                  <p:stCondLst>
                                    <p:cond delay="0"/>
                                  </p:stCondLst>
                                  <p:childTnLst>
                                    <p:animRot by="-21600000">
                                      <p:cBhvr>
                                        <p:cTn id="17" dur="1900" fill="hold"/>
                                        <p:tgtEl>
                                          <p:spTgt spid="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p:nvPr/>
        </p:nvSpPr>
        <p:spPr>
          <a:xfrm>
            <a:off x="1744980" y="428408"/>
            <a:ext cx="5654039"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4400" b="0" i="0" u="none" strike="noStrike" cap="none" dirty="0">
                <a:solidFill>
                  <a:schemeClr val="accent1"/>
                </a:solidFill>
                <a:latin typeface="Montserrat"/>
                <a:ea typeface="Montserrat"/>
                <a:cs typeface="Montserrat"/>
                <a:sym typeface="Montserrat"/>
              </a:rPr>
              <a:t>Cause and Effect</a:t>
            </a:r>
            <a:endParaRPr sz="1400" b="0" i="0" u="none" strike="noStrike" cap="none" dirty="0">
              <a:solidFill>
                <a:schemeClr val="accent1"/>
              </a:solidFill>
              <a:latin typeface="Montserrat"/>
              <a:ea typeface="Montserrat"/>
              <a:cs typeface="Montserrat"/>
              <a:sym typeface="Montserrat"/>
            </a:endParaRPr>
          </a:p>
        </p:txBody>
      </p:sp>
      <p:sp>
        <p:nvSpPr>
          <p:cNvPr id="112" name="Google Shape;112;p15"/>
          <p:cNvSpPr/>
          <p:nvPr/>
        </p:nvSpPr>
        <p:spPr>
          <a:xfrm>
            <a:off x="2517820" y="1640583"/>
            <a:ext cx="1742208" cy="365760"/>
          </a:xfrm>
          <a:prstGeom prst="homePlate">
            <a:avLst>
              <a:gd name="adj" fmla="val 50000"/>
            </a:avLst>
          </a:prstGeom>
          <a:solidFill>
            <a:schemeClr val="bg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Cutting in line</a:t>
            </a:r>
            <a:endParaRPr/>
          </a:p>
        </p:txBody>
      </p:sp>
      <p:sp>
        <p:nvSpPr>
          <p:cNvPr id="113" name="Google Shape;113;p15"/>
          <p:cNvSpPr/>
          <p:nvPr/>
        </p:nvSpPr>
        <p:spPr>
          <a:xfrm>
            <a:off x="2517820" y="2169988"/>
            <a:ext cx="2920439" cy="36576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Saying please and thank you</a:t>
            </a:r>
            <a:endParaRPr/>
          </a:p>
        </p:txBody>
      </p:sp>
      <p:sp>
        <p:nvSpPr>
          <p:cNvPr id="114" name="Google Shape;114;p15"/>
          <p:cNvSpPr/>
          <p:nvPr/>
        </p:nvSpPr>
        <p:spPr>
          <a:xfrm>
            <a:off x="2517820" y="3228798"/>
            <a:ext cx="1849785" cy="36576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Teasing people</a:t>
            </a:r>
            <a:endParaRPr/>
          </a:p>
        </p:txBody>
      </p:sp>
      <p:sp>
        <p:nvSpPr>
          <p:cNvPr id="115" name="Google Shape;115;p15"/>
          <p:cNvSpPr/>
          <p:nvPr/>
        </p:nvSpPr>
        <p:spPr>
          <a:xfrm>
            <a:off x="2517819" y="3758203"/>
            <a:ext cx="3252321" cy="36576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Listening while someone’s talking</a:t>
            </a:r>
            <a:endParaRPr/>
          </a:p>
        </p:txBody>
      </p:sp>
      <p:sp>
        <p:nvSpPr>
          <p:cNvPr id="116" name="Google Shape;116;p15"/>
          <p:cNvSpPr/>
          <p:nvPr/>
        </p:nvSpPr>
        <p:spPr>
          <a:xfrm>
            <a:off x="2517820" y="2699393"/>
            <a:ext cx="3689342" cy="365760"/>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Sitting on your friend’s phone on purpose</a:t>
            </a:r>
            <a:endParaRPr/>
          </a:p>
        </p:txBody>
      </p:sp>
      <p:sp>
        <p:nvSpPr>
          <p:cNvPr id="117" name="Google Shape;117;p15"/>
          <p:cNvSpPr/>
          <p:nvPr/>
        </p:nvSpPr>
        <p:spPr>
          <a:xfrm>
            <a:off x="2508676" y="4287610"/>
            <a:ext cx="3689342" cy="36576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Writing your name on a public monument</a:t>
            </a:r>
            <a:endParaRPr/>
          </a:p>
        </p:txBody>
      </p:sp>
      <p:sp>
        <p:nvSpPr>
          <p:cNvPr id="118" name="Google Shape;118;p15"/>
          <p:cNvSpPr/>
          <p:nvPr/>
        </p:nvSpPr>
        <p:spPr>
          <a:xfrm>
            <a:off x="483577" y="1411113"/>
            <a:ext cx="2034242" cy="3484918"/>
          </a:xfrm>
          <a:prstGeom prst="round2DiagRect">
            <a:avLst>
              <a:gd name="adj1" fmla="val 16667"/>
              <a:gd name="adj2" fmla="val 0"/>
            </a:avLst>
          </a:prstGeom>
          <a:solidFill>
            <a:schemeClr val="accent1"/>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What are some ways actions and words affect others</a:t>
            </a:r>
            <a:endParaRPr/>
          </a:p>
        </p:txBody>
      </p:sp>
      <p:grpSp>
        <p:nvGrpSpPr>
          <p:cNvPr id="119" name="Google Shape;119;p15"/>
          <p:cNvGrpSpPr/>
          <p:nvPr/>
        </p:nvGrpSpPr>
        <p:grpSpPr>
          <a:xfrm>
            <a:off x="5888475" y="1359886"/>
            <a:ext cx="2866494" cy="3355206"/>
            <a:chOff x="5888475" y="1359886"/>
            <a:chExt cx="2866494" cy="3355206"/>
          </a:xfrm>
        </p:grpSpPr>
        <p:pic>
          <p:nvPicPr>
            <p:cNvPr id="120" name="Google Shape;120;p15" descr="A picture containing text, night sky&#10;&#10;Description automatically generated"/>
            <p:cNvPicPr preferRelativeResize="0"/>
            <p:nvPr/>
          </p:nvPicPr>
          <p:blipFill rotWithShape="1">
            <a:blip r:embed="rId3">
              <a:alphaModFix/>
            </a:blip>
            <a:srcRect/>
            <a:stretch/>
          </p:blipFill>
          <p:spPr>
            <a:xfrm>
              <a:off x="6976120" y="2936243"/>
              <a:ext cx="1778849" cy="1778849"/>
            </a:xfrm>
            <a:prstGeom prst="rect">
              <a:avLst/>
            </a:prstGeom>
            <a:noFill/>
            <a:ln>
              <a:noFill/>
            </a:ln>
          </p:spPr>
        </p:pic>
        <p:pic>
          <p:nvPicPr>
            <p:cNvPr id="121" name="Google Shape;121;p15" descr="A black and white logo&#10;&#10;Description automatically generated"/>
            <p:cNvPicPr preferRelativeResize="0"/>
            <p:nvPr/>
          </p:nvPicPr>
          <p:blipFill rotWithShape="1">
            <a:blip r:embed="rId4">
              <a:alphaModFix/>
            </a:blip>
            <a:srcRect/>
            <a:stretch/>
          </p:blipFill>
          <p:spPr>
            <a:xfrm>
              <a:off x="7260442" y="1717868"/>
              <a:ext cx="1270000" cy="1270000"/>
            </a:xfrm>
            <a:prstGeom prst="rect">
              <a:avLst/>
            </a:prstGeom>
            <a:noFill/>
            <a:ln>
              <a:noFill/>
            </a:ln>
          </p:spPr>
        </p:pic>
        <p:pic>
          <p:nvPicPr>
            <p:cNvPr id="122" name="Google Shape;122;p15" descr="Shape&#10;&#10;Description automatically generated with low confidence"/>
            <p:cNvPicPr preferRelativeResize="0"/>
            <p:nvPr/>
          </p:nvPicPr>
          <p:blipFill rotWithShape="1">
            <a:blip r:embed="rId5">
              <a:alphaModFix/>
            </a:blip>
            <a:srcRect/>
            <a:stretch/>
          </p:blipFill>
          <p:spPr>
            <a:xfrm>
              <a:off x="6054180" y="2518572"/>
              <a:ext cx="1270000" cy="1270000"/>
            </a:xfrm>
            <a:prstGeom prst="rect">
              <a:avLst/>
            </a:prstGeom>
            <a:noFill/>
            <a:ln>
              <a:noFill/>
            </a:ln>
          </p:spPr>
        </p:pic>
        <p:pic>
          <p:nvPicPr>
            <p:cNvPr id="123" name="Google Shape;123;p15" descr="Icon&#10;&#10;Description automatically generated"/>
            <p:cNvPicPr preferRelativeResize="0"/>
            <p:nvPr/>
          </p:nvPicPr>
          <p:blipFill rotWithShape="1">
            <a:blip r:embed="rId6">
              <a:alphaModFix/>
            </a:blip>
            <a:srcRect/>
            <a:stretch/>
          </p:blipFill>
          <p:spPr>
            <a:xfrm>
              <a:off x="5888475" y="1359886"/>
              <a:ext cx="1139125" cy="113912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p:tgtEl>
                                          <p:spTgt spid="119"/>
                                        </p:tgtEl>
                                        <p:attrNameLst>
                                          <p:attrName>ppt_w</p:attrName>
                                        </p:attrNameLst>
                                      </p:cBhvr>
                                      <p:tavLst>
                                        <p:tav tm="0">
                                          <p:val>
                                            <p:strVal val="0"/>
                                          </p:val>
                                        </p:tav>
                                        <p:tav tm="100000">
                                          <p:val>
                                            <p:strVal val="#ppt_w"/>
                                          </p:val>
                                        </p:tav>
                                      </p:tavLst>
                                    </p:anim>
                                    <p:anim calcmode="lin" valueType="num">
                                      <p:cBhvr additive="base">
                                        <p:cTn id="8" dur="500"/>
                                        <p:tgtEl>
                                          <p:spTgt spid="11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500"/>
                                        <p:tgtEl>
                                          <p:spTgt spid="1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fade">
                                      <p:cBhvr>
                                        <p:cTn id="18" dur="500"/>
                                        <p:tgtEl>
                                          <p:spTgt spid="1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fade">
                                      <p:cBhvr>
                                        <p:cTn id="23" dur="500"/>
                                        <p:tgtEl>
                                          <p:spTgt spid="1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fade">
                                      <p:cBhvr>
                                        <p:cTn id="33" dur="500"/>
                                        <p:tgtEl>
                                          <p:spTgt spid="1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7"/>
                                        </p:tgtEl>
                                        <p:attrNameLst>
                                          <p:attrName>style.visibility</p:attrName>
                                        </p:attrNameLst>
                                      </p:cBhvr>
                                      <p:to>
                                        <p:strVal val="visible"/>
                                      </p:to>
                                    </p:set>
                                    <p:animEffect transition="in" filter="fade">
                                      <p:cBhvr>
                                        <p:cTn id="38"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txBox="1"/>
          <p:nvPr/>
        </p:nvSpPr>
        <p:spPr>
          <a:xfrm>
            <a:off x="483578" y="428408"/>
            <a:ext cx="8271392"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4400" b="0" i="0" u="none" strike="noStrike" cap="none" dirty="0">
                <a:solidFill>
                  <a:schemeClr val="accent1"/>
                </a:solidFill>
                <a:latin typeface="Montserrat"/>
                <a:ea typeface="Montserrat"/>
                <a:cs typeface="Montserrat"/>
                <a:sym typeface="Montserrat"/>
              </a:rPr>
              <a:t>What is respect?</a:t>
            </a:r>
            <a:endParaRPr sz="4400" b="0" i="0" u="none" strike="noStrike" cap="none" dirty="0">
              <a:solidFill>
                <a:schemeClr val="accent1"/>
              </a:solidFill>
              <a:latin typeface="Montserrat"/>
              <a:ea typeface="Montserrat"/>
              <a:cs typeface="Montserrat"/>
              <a:sym typeface="Montserrat"/>
            </a:endParaRPr>
          </a:p>
        </p:txBody>
      </p:sp>
      <p:sp>
        <p:nvSpPr>
          <p:cNvPr id="129" name="Google Shape;129;p16"/>
          <p:cNvSpPr/>
          <p:nvPr/>
        </p:nvSpPr>
        <p:spPr>
          <a:xfrm>
            <a:off x="666972" y="2355925"/>
            <a:ext cx="3657600" cy="2086984"/>
          </a:xfrm>
          <a:prstGeom prst="round2DiagRect">
            <a:avLst>
              <a:gd name="adj1" fmla="val 16667"/>
              <a:gd name="adj2" fmla="val 0"/>
            </a:avLst>
          </a:prstGeom>
          <a:solidFill>
            <a:schemeClr val="accent1">
              <a:lumMod val="60000"/>
              <a:lumOff val="40000"/>
            </a:scheme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dirty="0">
                <a:solidFill>
                  <a:schemeClr val="lt1"/>
                </a:solidFill>
                <a:latin typeface="Arial"/>
                <a:ea typeface="Arial"/>
                <a:cs typeface="Arial"/>
                <a:sym typeface="Arial"/>
              </a:rPr>
              <a:t>Acting or speaking in a way that shows you care about how you are affecting others</a:t>
            </a:r>
            <a:endParaRPr dirty="0"/>
          </a:p>
        </p:txBody>
      </p:sp>
      <p:sp>
        <p:nvSpPr>
          <p:cNvPr id="130" name="Google Shape;130;p16"/>
          <p:cNvSpPr/>
          <p:nvPr/>
        </p:nvSpPr>
        <p:spPr>
          <a:xfrm>
            <a:off x="666972" y="1629902"/>
            <a:ext cx="3657600" cy="1032734"/>
          </a:xfrm>
          <a:prstGeom prst="round2DiagRect">
            <a:avLst>
              <a:gd name="adj1" fmla="val 16667"/>
              <a:gd name="adj2" fmla="val 0"/>
            </a:avLst>
          </a:prstGeom>
          <a:solidFill>
            <a:schemeClr val="accent3"/>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0" i="0" u="none" strike="noStrike" cap="none">
                <a:solidFill>
                  <a:schemeClr val="lt1"/>
                </a:solidFill>
                <a:latin typeface="Arial"/>
                <a:ea typeface="Arial"/>
                <a:cs typeface="Arial"/>
                <a:sym typeface="Arial"/>
              </a:rPr>
              <a:t>RESPECT</a:t>
            </a:r>
            <a:endParaRPr/>
          </a:p>
        </p:txBody>
      </p:sp>
      <p:sp>
        <p:nvSpPr>
          <p:cNvPr id="131" name="Google Shape;131;p16"/>
          <p:cNvSpPr/>
          <p:nvPr/>
        </p:nvSpPr>
        <p:spPr>
          <a:xfrm>
            <a:off x="4765640" y="2355925"/>
            <a:ext cx="3657600" cy="2086984"/>
          </a:xfrm>
          <a:prstGeom prst="round2DiagRect">
            <a:avLst>
              <a:gd name="adj1" fmla="val 16667"/>
              <a:gd name="adj2" fmla="val 0"/>
            </a:avLst>
          </a:prstGeom>
          <a:solidFill>
            <a:schemeClr val="bg2"/>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dirty="0">
                <a:solidFill>
                  <a:schemeClr val="lt1"/>
                </a:solidFill>
                <a:latin typeface="Arial"/>
                <a:ea typeface="Arial"/>
                <a:cs typeface="Arial"/>
                <a:sym typeface="Arial"/>
              </a:rPr>
              <a:t>Unnecessary or selfishly </a:t>
            </a:r>
            <a:br>
              <a:rPr lang="en-US" sz="2000" b="0" i="0" u="none" strike="noStrike" cap="none" dirty="0">
                <a:solidFill>
                  <a:schemeClr val="lt1"/>
                </a:solidFill>
                <a:latin typeface="Arial"/>
                <a:ea typeface="Arial"/>
                <a:cs typeface="Arial"/>
                <a:sym typeface="Arial"/>
              </a:rPr>
            </a:br>
            <a:r>
              <a:rPr lang="en-US" sz="2000" b="0" i="0" u="none" strike="noStrike" cap="none" dirty="0">
                <a:solidFill>
                  <a:schemeClr val="lt1"/>
                </a:solidFill>
                <a:latin typeface="Arial"/>
                <a:ea typeface="Arial"/>
                <a:cs typeface="Arial"/>
                <a:sym typeface="Arial"/>
              </a:rPr>
              <a:t>having a negative effect</a:t>
            </a:r>
            <a:endParaRPr dirty="0"/>
          </a:p>
          <a:p>
            <a:pPr marL="0" marR="0" lvl="0" indent="0" algn="ctr" rtl="0">
              <a:lnSpc>
                <a:spcPct val="100000"/>
              </a:lnSpc>
              <a:spcBef>
                <a:spcPts val="0"/>
              </a:spcBef>
              <a:spcAft>
                <a:spcPts val="0"/>
              </a:spcAft>
              <a:buNone/>
            </a:pPr>
            <a:r>
              <a:rPr lang="en-US" sz="2000" b="0" i="0" u="none" strike="noStrike" cap="none" dirty="0">
                <a:solidFill>
                  <a:schemeClr val="lt1"/>
                </a:solidFill>
                <a:latin typeface="Arial"/>
                <a:ea typeface="Arial"/>
                <a:cs typeface="Arial"/>
                <a:sym typeface="Arial"/>
              </a:rPr>
              <a:t>on others</a:t>
            </a:r>
            <a:endParaRPr dirty="0"/>
          </a:p>
        </p:txBody>
      </p:sp>
      <p:sp>
        <p:nvSpPr>
          <p:cNvPr id="132" name="Google Shape;132;p16"/>
          <p:cNvSpPr/>
          <p:nvPr/>
        </p:nvSpPr>
        <p:spPr>
          <a:xfrm>
            <a:off x="4765640" y="1629902"/>
            <a:ext cx="3657600" cy="1032734"/>
          </a:xfrm>
          <a:prstGeom prst="round2DiagRect">
            <a:avLst>
              <a:gd name="adj1" fmla="val 16667"/>
              <a:gd name="adj2" fmla="val 0"/>
            </a:avLst>
          </a:prstGeom>
          <a:solidFill>
            <a:schemeClr val="accent2"/>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0" i="0" u="none" strike="noStrike" cap="none">
                <a:solidFill>
                  <a:schemeClr val="lt1"/>
                </a:solidFill>
                <a:latin typeface="Arial"/>
                <a:ea typeface="Arial"/>
                <a:cs typeface="Arial"/>
                <a:sym typeface="Arial"/>
              </a:rPr>
              <a:t>DISRESPECT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fade">
                                      <p:cBhvr>
                                        <p:cTn id="11" dur="500"/>
                                        <p:tgtEl>
                                          <p:spTgt spid="12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1"/>
                                        </p:tgtEl>
                                        <p:attrNameLst>
                                          <p:attrName>style.visibility</p:attrName>
                                        </p:attrNameLst>
                                      </p:cBhvr>
                                      <p:to>
                                        <p:strVal val="visible"/>
                                      </p:to>
                                    </p:set>
                                    <p:animEffect transition="in" filter="fade">
                                      <p:cBhvr>
                                        <p:cTn id="2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p:nvPr/>
        </p:nvSpPr>
        <p:spPr>
          <a:xfrm>
            <a:off x="451822" y="428408"/>
            <a:ext cx="831566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4400" b="0" i="0" u="none" strike="noStrike" cap="none" dirty="0">
                <a:solidFill>
                  <a:schemeClr val="accent1"/>
                </a:solidFill>
                <a:latin typeface="Montserrat"/>
                <a:ea typeface="Montserrat"/>
                <a:cs typeface="Montserrat"/>
                <a:sym typeface="Montserrat"/>
              </a:rPr>
              <a:t>What are we respectful of?</a:t>
            </a:r>
            <a:endParaRPr sz="1400" b="0" i="0" u="none" strike="noStrike" cap="none" dirty="0">
              <a:solidFill>
                <a:schemeClr val="accent1"/>
              </a:solidFill>
              <a:latin typeface="Montserrat"/>
              <a:ea typeface="Montserrat"/>
              <a:cs typeface="Montserrat"/>
              <a:sym typeface="Montserrat"/>
            </a:endParaRPr>
          </a:p>
        </p:txBody>
      </p:sp>
      <p:sp>
        <p:nvSpPr>
          <p:cNvPr id="138" name="Google Shape;138;p17"/>
          <p:cNvSpPr/>
          <p:nvPr/>
        </p:nvSpPr>
        <p:spPr>
          <a:xfrm>
            <a:off x="1256852" y="1600595"/>
            <a:ext cx="2452743" cy="2114434"/>
          </a:xfrm>
          <a:prstGeom prst="hexagon">
            <a:avLst>
              <a:gd name="adj" fmla="val 25000"/>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lt1"/>
                </a:solidFill>
                <a:latin typeface="Arial"/>
                <a:ea typeface="Arial"/>
                <a:cs typeface="Arial"/>
                <a:sym typeface="Arial"/>
              </a:rPr>
              <a:t>People</a:t>
            </a:r>
            <a:endParaRPr/>
          </a:p>
        </p:txBody>
      </p:sp>
      <p:sp>
        <p:nvSpPr>
          <p:cNvPr id="139" name="Google Shape;139;p17"/>
          <p:cNvSpPr/>
          <p:nvPr/>
        </p:nvSpPr>
        <p:spPr>
          <a:xfrm>
            <a:off x="3345628" y="2686720"/>
            <a:ext cx="2452743" cy="2114434"/>
          </a:xfrm>
          <a:prstGeom prst="hexagon">
            <a:avLst>
              <a:gd name="adj" fmla="val 25000"/>
              <a:gd name="vf" fmla="val 115470"/>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lt1"/>
                </a:solidFill>
                <a:latin typeface="Arial"/>
                <a:ea typeface="Arial"/>
                <a:cs typeface="Arial"/>
                <a:sym typeface="Arial"/>
              </a:rPr>
              <a:t>Places</a:t>
            </a:r>
            <a:endParaRPr/>
          </a:p>
        </p:txBody>
      </p:sp>
      <p:sp>
        <p:nvSpPr>
          <p:cNvPr id="140" name="Google Shape;140;p17"/>
          <p:cNvSpPr/>
          <p:nvPr/>
        </p:nvSpPr>
        <p:spPr>
          <a:xfrm>
            <a:off x="5434404" y="1600595"/>
            <a:ext cx="2452743" cy="2114434"/>
          </a:xfrm>
          <a:prstGeom prst="hexagon">
            <a:avLst>
              <a:gd name="adj" fmla="val 25000"/>
              <a:gd name="vf" fmla="val 11547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lt1"/>
                </a:solidFill>
                <a:latin typeface="Arial"/>
                <a:ea typeface="Arial"/>
                <a:cs typeface="Arial"/>
                <a:sym typeface="Arial"/>
              </a:rPr>
              <a:t>Things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p:nvPr/>
        </p:nvSpPr>
        <p:spPr>
          <a:xfrm>
            <a:off x="0" y="0"/>
            <a:ext cx="9144000" cy="51435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 name="Google Shape;146;p18"/>
          <p:cNvSpPr/>
          <p:nvPr/>
        </p:nvSpPr>
        <p:spPr>
          <a:xfrm>
            <a:off x="2216075" y="312678"/>
            <a:ext cx="6486861" cy="2062103"/>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5"/>
              </a:solidFill>
              <a:latin typeface="Arial"/>
              <a:ea typeface="Arial"/>
              <a:cs typeface="Arial"/>
              <a:sym typeface="Arial"/>
            </a:endParaRPr>
          </a:p>
        </p:txBody>
      </p:sp>
      <p:pic>
        <p:nvPicPr>
          <p:cNvPr id="147" name="Google Shape;147;p18" descr="Shape&#10;&#10;Description automatically generated with low confidence"/>
          <p:cNvPicPr preferRelativeResize="0"/>
          <p:nvPr/>
        </p:nvPicPr>
        <p:blipFill rotWithShape="1">
          <a:blip r:embed="rId3">
            <a:alphaModFix/>
          </a:blip>
          <a:srcRect/>
          <a:stretch/>
        </p:blipFill>
        <p:spPr>
          <a:xfrm>
            <a:off x="6219483" y="1948973"/>
            <a:ext cx="1270000" cy="1270000"/>
          </a:xfrm>
          <a:prstGeom prst="rect">
            <a:avLst/>
          </a:prstGeom>
          <a:noFill/>
          <a:ln>
            <a:noFill/>
          </a:ln>
        </p:spPr>
      </p:pic>
      <p:pic>
        <p:nvPicPr>
          <p:cNvPr id="148" name="Google Shape;148;p18"/>
          <p:cNvPicPr preferRelativeResize="0"/>
          <p:nvPr/>
        </p:nvPicPr>
        <p:blipFill rotWithShape="1">
          <a:blip r:embed="rId4">
            <a:alphaModFix/>
          </a:blip>
          <a:srcRect/>
          <a:stretch/>
        </p:blipFill>
        <p:spPr>
          <a:xfrm>
            <a:off x="7453554" y="3320072"/>
            <a:ext cx="1270000" cy="1270000"/>
          </a:xfrm>
          <a:prstGeom prst="rect">
            <a:avLst/>
          </a:prstGeom>
          <a:noFill/>
          <a:ln>
            <a:noFill/>
          </a:ln>
        </p:spPr>
      </p:pic>
      <p:pic>
        <p:nvPicPr>
          <p:cNvPr id="149" name="Google Shape;149;p18" descr="Shape&#10;&#10;Description automatically generated with low confidence"/>
          <p:cNvPicPr preferRelativeResize="0"/>
          <p:nvPr/>
        </p:nvPicPr>
        <p:blipFill rotWithShape="1">
          <a:blip r:embed="rId5">
            <a:alphaModFix/>
          </a:blip>
          <a:srcRect/>
          <a:stretch/>
        </p:blipFill>
        <p:spPr>
          <a:xfrm>
            <a:off x="7453554" y="1683777"/>
            <a:ext cx="1270000" cy="1270000"/>
          </a:xfrm>
          <a:prstGeom prst="rect">
            <a:avLst/>
          </a:prstGeom>
          <a:noFill/>
          <a:ln>
            <a:noFill/>
          </a:ln>
        </p:spPr>
      </p:pic>
      <p:pic>
        <p:nvPicPr>
          <p:cNvPr id="150" name="Google Shape;150;p18"/>
          <p:cNvPicPr preferRelativeResize="0"/>
          <p:nvPr/>
        </p:nvPicPr>
        <p:blipFill rotWithShape="1">
          <a:blip r:embed="rId6">
            <a:alphaModFix/>
          </a:blip>
          <a:srcRect/>
          <a:stretch/>
        </p:blipFill>
        <p:spPr>
          <a:xfrm>
            <a:off x="5834967" y="3253908"/>
            <a:ext cx="1270000" cy="1270000"/>
          </a:xfrm>
          <a:prstGeom prst="rect">
            <a:avLst/>
          </a:prstGeom>
          <a:noFill/>
          <a:ln>
            <a:noFill/>
          </a:ln>
        </p:spPr>
      </p:pic>
      <p:sp>
        <p:nvSpPr>
          <p:cNvPr id="151" name="Google Shape;151;p18"/>
          <p:cNvSpPr/>
          <p:nvPr/>
        </p:nvSpPr>
        <p:spPr>
          <a:xfrm>
            <a:off x="514257" y="291162"/>
            <a:ext cx="2452743" cy="2114434"/>
          </a:xfrm>
          <a:prstGeom prst="hexagon">
            <a:avLst>
              <a:gd name="adj" fmla="val 25000"/>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accent5">
                    <a:lumMod val="50000"/>
                  </a:schemeClr>
                </a:solidFill>
                <a:latin typeface="Arial"/>
                <a:ea typeface="Arial"/>
                <a:cs typeface="Arial"/>
                <a:sym typeface="Arial"/>
              </a:rPr>
              <a:t>Respect for</a:t>
            </a:r>
            <a:r>
              <a:rPr lang="en-US" sz="1400" b="0" i="0" u="none" strike="noStrike" cap="none" dirty="0">
                <a:solidFill>
                  <a:srgbClr val="974806"/>
                </a:solidFill>
                <a:latin typeface="Arial"/>
                <a:ea typeface="Arial"/>
                <a:cs typeface="Arial"/>
                <a:sym typeface="Arial"/>
              </a:rPr>
              <a:t> </a:t>
            </a:r>
            <a:r>
              <a:rPr lang="en-US" sz="2400" b="0" i="0" u="none" strike="noStrike" cap="none" dirty="0">
                <a:solidFill>
                  <a:schemeClr val="lt1"/>
                </a:solidFill>
                <a:latin typeface="Arial"/>
                <a:ea typeface="Arial"/>
                <a:cs typeface="Arial"/>
                <a:sym typeface="Arial"/>
              </a:rPr>
              <a:t>People</a:t>
            </a:r>
            <a:endParaRPr dirty="0"/>
          </a:p>
        </p:txBody>
      </p:sp>
      <p:sp>
        <p:nvSpPr>
          <p:cNvPr id="152" name="Google Shape;152;p18"/>
          <p:cNvSpPr txBox="1"/>
          <p:nvPr/>
        </p:nvSpPr>
        <p:spPr>
          <a:xfrm>
            <a:off x="3694196" y="1109210"/>
            <a:ext cx="428154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chemeClr val="accent5"/>
                </a:solidFill>
                <a:latin typeface="Arial"/>
                <a:ea typeface="Arial"/>
                <a:cs typeface="Arial"/>
                <a:sym typeface="Arial"/>
              </a:rPr>
              <a:t>Acting or speaking in a way that shows you</a:t>
            </a:r>
            <a:endParaRPr dirty="0">
              <a:solidFill>
                <a:schemeClr val="accent5"/>
              </a:solidFill>
            </a:endParaRPr>
          </a:p>
          <a:p>
            <a:pPr marL="0" marR="0" lvl="0" indent="0" algn="l" rtl="0">
              <a:lnSpc>
                <a:spcPct val="100000"/>
              </a:lnSpc>
              <a:spcBef>
                <a:spcPts val="0"/>
              </a:spcBef>
              <a:spcAft>
                <a:spcPts val="0"/>
              </a:spcAft>
              <a:buNone/>
            </a:pPr>
            <a:r>
              <a:rPr lang="en-US" sz="1400" b="0" i="0" u="none" strike="noStrike" cap="none" dirty="0">
                <a:solidFill>
                  <a:schemeClr val="accent5"/>
                </a:solidFill>
                <a:latin typeface="Arial"/>
                <a:ea typeface="Arial"/>
                <a:cs typeface="Arial"/>
                <a:sym typeface="Arial"/>
              </a:rPr>
              <a:t>care about how you are affecting others</a:t>
            </a:r>
            <a:endParaRPr dirty="0">
              <a:solidFill>
                <a:schemeClr val="accent5"/>
              </a:solidFill>
            </a:endParaRPr>
          </a:p>
          <a:p>
            <a:pPr marL="0" marR="0" lvl="0" indent="0" algn="l" rtl="0">
              <a:lnSpc>
                <a:spcPct val="100000"/>
              </a:lnSpc>
              <a:spcBef>
                <a:spcPts val="0"/>
              </a:spcBef>
              <a:spcAft>
                <a:spcPts val="0"/>
              </a:spcAft>
              <a:buNone/>
            </a:pPr>
            <a:endParaRPr sz="1400" b="0" i="0" u="none" strike="noStrike" cap="none" dirty="0">
              <a:solidFill>
                <a:schemeClr val="accent5"/>
              </a:solidFill>
              <a:latin typeface="Arial"/>
              <a:ea typeface="Arial"/>
              <a:cs typeface="Arial"/>
              <a:sym typeface="Arial"/>
            </a:endParaRPr>
          </a:p>
        </p:txBody>
      </p:sp>
      <p:sp>
        <p:nvSpPr>
          <p:cNvPr id="153" name="Google Shape;153;p18"/>
          <p:cNvSpPr txBox="1">
            <a:spLocks noGrp="1"/>
          </p:cNvSpPr>
          <p:nvPr>
            <p:ph type="body" idx="1"/>
          </p:nvPr>
        </p:nvSpPr>
        <p:spPr>
          <a:xfrm>
            <a:off x="1055802" y="2637739"/>
            <a:ext cx="7630998" cy="2022871"/>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600"/>
              </a:spcBef>
              <a:spcAft>
                <a:spcPts val="0"/>
              </a:spcAft>
              <a:buClr>
                <a:schemeClr val="accent5"/>
              </a:buClr>
              <a:buSzPts val="1800"/>
              <a:buFont typeface="Wingdings" pitchFamily="2" charset="2"/>
              <a:buChar char="§"/>
            </a:pPr>
            <a:r>
              <a:rPr lang="en-US" sz="1600" dirty="0">
                <a:solidFill>
                  <a:schemeClr val="accent5"/>
                </a:solidFill>
                <a:latin typeface="Arial"/>
                <a:ea typeface="Arial"/>
                <a:cs typeface="Arial"/>
                <a:sym typeface="Arial"/>
              </a:rPr>
              <a:t>Considering others’ needs and feelings</a:t>
            </a:r>
            <a:endParaRPr dirty="0">
              <a:solidFill>
                <a:schemeClr val="accent5"/>
              </a:solidFill>
            </a:endParaRPr>
          </a:p>
          <a:p>
            <a:pPr marL="285750" lvl="0" indent="-285750" algn="l" rtl="0">
              <a:lnSpc>
                <a:spcPct val="100000"/>
              </a:lnSpc>
              <a:spcBef>
                <a:spcPts val="600"/>
              </a:spcBef>
              <a:spcAft>
                <a:spcPts val="0"/>
              </a:spcAft>
              <a:buClr>
                <a:schemeClr val="accent5"/>
              </a:buClr>
              <a:buSzPts val="1800"/>
              <a:buFont typeface="Wingdings" pitchFamily="2" charset="2"/>
              <a:buChar char="§"/>
            </a:pPr>
            <a:r>
              <a:rPr lang="en-US" sz="1600" dirty="0">
                <a:solidFill>
                  <a:schemeClr val="accent5"/>
                </a:solidFill>
                <a:latin typeface="Arial"/>
                <a:ea typeface="Arial"/>
                <a:cs typeface="Arial"/>
                <a:sym typeface="Arial"/>
              </a:rPr>
              <a:t>Listening and talking when it’s your turn</a:t>
            </a:r>
            <a:endParaRPr dirty="0">
              <a:solidFill>
                <a:schemeClr val="accent5"/>
              </a:solidFill>
            </a:endParaRPr>
          </a:p>
          <a:p>
            <a:pPr marL="285750" lvl="0" indent="-285750" algn="l" rtl="0">
              <a:lnSpc>
                <a:spcPct val="100000"/>
              </a:lnSpc>
              <a:spcBef>
                <a:spcPts val="600"/>
              </a:spcBef>
              <a:spcAft>
                <a:spcPts val="0"/>
              </a:spcAft>
              <a:buClr>
                <a:schemeClr val="accent5"/>
              </a:buClr>
              <a:buSzPts val="1800"/>
              <a:buFont typeface="Wingdings" pitchFamily="2" charset="2"/>
              <a:buChar char="§"/>
            </a:pPr>
            <a:r>
              <a:rPr lang="en-US" sz="1600" dirty="0">
                <a:solidFill>
                  <a:schemeClr val="accent5"/>
                </a:solidFill>
                <a:latin typeface="Arial"/>
                <a:ea typeface="Arial"/>
                <a:cs typeface="Arial"/>
                <a:sym typeface="Arial"/>
              </a:rPr>
              <a:t>Being polite, using manners</a:t>
            </a:r>
            <a:endParaRPr dirty="0">
              <a:solidFill>
                <a:schemeClr val="accent5"/>
              </a:solidFill>
            </a:endParaRPr>
          </a:p>
          <a:p>
            <a:pPr marL="285750" lvl="0" indent="-285750" algn="l" rtl="0">
              <a:lnSpc>
                <a:spcPct val="100000"/>
              </a:lnSpc>
              <a:spcBef>
                <a:spcPts val="600"/>
              </a:spcBef>
              <a:spcAft>
                <a:spcPts val="0"/>
              </a:spcAft>
              <a:buClr>
                <a:schemeClr val="accent5"/>
              </a:buClr>
              <a:buSzPts val="1800"/>
              <a:buFont typeface="Wingdings" pitchFamily="2" charset="2"/>
              <a:buChar char="§"/>
            </a:pPr>
            <a:r>
              <a:rPr lang="en-US" sz="1600" dirty="0">
                <a:solidFill>
                  <a:schemeClr val="accent5"/>
                </a:solidFill>
                <a:latin typeface="Arial"/>
                <a:ea typeface="Arial"/>
                <a:cs typeface="Arial"/>
                <a:sym typeface="Arial"/>
              </a:rPr>
              <a:t>Accepting differences, disagreeing with kindness</a:t>
            </a:r>
            <a:endParaRPr dirty="0">
              <a:solidFill>
                <a:schemeClr val="accent5"/>
              </a:solidFill>
            </a:endParaRPr>
          </a:p>
          <a:p>
            <a:pPr marL="285750" lvl="0" indent="-285750" algn="l" rtl="0">
              <a:lnSpc>
                <a:spcPct val="100000"/>
              </a:lnSpc>
              <a:spcBef>
                <a:spcPts val="600"/>
              </a:spcBef>
              <a:spcAft>
                <a:spcPts val="0"/>
              </a:spcAft>
              <a:buClr>
                <a:schemeClr val="accent5"/>
              </a:buClr>
              <a:buSzPts val="1800"/>
              <a:buFont typeface="Wingdings" pitchFamily="2" charset="2"/>
              <a:buChar char="§"/>
            </a:pPr>
            <a:r>
              <a:rPr lang="en-US" sz="1600" dirty="0">
                <a:solidFill>
                  <a:schemeClr val="accent5"/>
                </a:solidFill>
                <a:latin typeface="Arial"/>
                <a:ea typeface="Arial"/>
                <a:cs typeface="Arial"/>
                <a:sym typeface="Arial"/>
              </a:rPr>
              <a:t>Posting online with care</a:t>
            </a:r>
            <a:endParaRPr sz="1600" dirty="0">
              <a:solidFill>
                <a:schemeClr val="accent5"/>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p:nvPr/>
        </p:nvSpPr>
        <p:spPr>
          <a:xfrm>
            <a:off x="0" y="0"/>
            <a:ext cx="9144000" cy="5143500"/>
          </a:xfrm>
          <a:prstGeom prst="rect">
            <a:avLst/>
          </a:prstGeom>
          <a:solidFill>
            <a:schemeClr val="bg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9" name="Google Shape;159;p19"/>
          <p:cNvSpPr/>
          <p:nvPr/>
        </p:nvSpPr>
        <p:spPr>
          <a:xfrm>
            <a:off x="2216075" y="312678"/>
            <a:ext cx="6486861" cy="2062103"/>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0" name="Google Shape;160;p19"/>
          <p:cNvSpPr/>
          <p:nvPr/>
        </p:nvSpPr>
        <p:spPr>
          <a:xfrm>
            <a:off x="514257" y="291162"/>
            <a:ext cx="2452743" cy="2114434"/>
          </a:xfrm>
          <a:prstGeom prst="hexagon">
            <a:avLst>
              <a:gd name="adj" fmla="val 25000"/>
              <a:gd name="vf" fmla="val 115470"/>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bg2">
                    <a:lumMod val="50000"/>
                  </a:schemeClr>
                </a:solidFill>
                <a:latin typeface="Arial"/>
                <a:ea typeface="Arial"/>
                <a:cs typeface="Arial"/>
                <a:sym typeface="Arial"/>
              </a:rPr>
              <a:t>Respect for </a:t>
            </a:r>
            <a:r>
              <a:rPr lang="en-US" sz="2400" b="0" i="0" u="none" strike="noStrike" cap="none" dirty="0">
                <a:solidFill>
                  <a:schemeClr val="lt1"/>
                </a:solidFill>
                <a:latin typeface="Arial"/>
                <a:ea typeface="Arial"/>
                <a:cs typeface="Arial"/>
                <a:sym typeface="Arial"/>
              </a:rPr>
              <a:t>Places</a:t>
            </a:r>
            <a:endParaRPr dirty="0"/>
          </a:p>
        </p:txBody>
      </p:sp>
      <p:sp>
        <p:nvSpPr>
          <p:cNvPr id="161" name="Google Shape;161;p19"/>
          <p:cNvSpPr txBox="1"/>
          <p:nvPr/>
        </p:nvSpPr>
        <p:spPr>
          <a:xfrm>
            <a:off x="3694196" y="1109210"/>
            <a:ext cx="428154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chemeClr val="bg2"/>
                </a:solidFill>
                <a:latin typeface="Arial"/>
                <a:ea typeface="Arial"/>
                <a:cs typeface="Arial"/>
                <a:sym typeface="Arial"/>
              </a:rPr>
              <a:t>Acting or speaking in a way that shows you</a:t>
            </a:r>
            <a:endParaRPr dirty="0">
              <a:solidFill>
                <a:schemeClr val="bg2"/>
              </a:solidFill>
            </a:endParaRPr>
          </a:p>
          <a:p>
            <a:pPr marL="0" marR="0" lvl="0" indent="0" algn="l" rtl="0">
              <a:lnSpc>
                <a:spcPct val="100000"/>
              </a:lnSpc>
              <a:spcBef>
                <a:spcPts val="0"/>
              </a:spcBef>
              <a:spcAft>
                <a:spcPts val="0"/>
              </a:spcAft>
              <a:buNone/>
            </a:pPr>
            <a:r>
              <a:rPr lang="en-US" sz="1400" b="0" i="0" u="none" strike="noStrike" cap="none" dirty="0">
                <a:solidFill>
                  <a:schemeClr val="bg2"/>
                </a:solidFill>
                <a:latin typeface="Arial"/>
                <a:ea typeface="Arial"/>
                <a:cs typeface="Arial"/>
                <a:sym typeface="Arial"/>
              </a:rPr>
              <a:t>care about how you are affecting others</a:t>
            </a:r>
            <a:endParaRPr dirty="0">
              <a:solidFill>
                <a:schemeClr val="bg2"/>
              </a:solidFill>
            </a:endParaRPr>
          </a:p>
          <a:p>
            <a:pPr marL="0" marR="0" lvl="0" indent="0" algn="l" rtl="0">
              <a:lnSpc>
                <a:spcPct val="100000"/>
              </a:lnSpc>
              <a:spcBef>
                <a:spcPts val="0"/>
              </a:spcBef>
              <a:spcAft>
                <a:spcPts val="0"/>
              </a:spcAft>
              <a:buNone/>
            </a:pPr>
            <a:endParaRPr sz="1400" b="0" i="0" u="none" strike="noStrike" cap="none" dirty="0">
              <a:solidFill>
                <a:schemeClr val="bg2"/>
              </a:solidFill>
              <a:latin typeface="Arial"/>
              <a:ea typeface="Arial"/>
              <a:cs typeface="Arial"/>
              <a:sym typeface="Arial"/>
            </a:endParaRPr>
          </a:p>
        </p:txBody>
      </p:sp>
      <p:pic>
        <p:nvPicPr>
          <p:cNvPr id="162" name="Google Shape;162;p19" descr="Shape&#10;&#10;Description automatically generated with low confidence"/>
          <p:cNvPicPr preferRelativeResize="0"/>
          <p:nvPr/>
        </p:nvPicPr>
        <p:blipFill rotWithShape="1">
          <a:blip r:embed="rId3">
            <a:alphaModFix/>
          </a:blip>
          <a:srcRect/>
          <a:stretch/>
        </p:blipFill>
        <p:spPr>
          <a:xfrm>
            <a:off x="5593976" y="2571750"/>
            <a:ext cx="1270000" cy="1270000"/>
          </a:xfrm>
          <a:prstGeom prst="rect">
            <a:avLst/>
          </a:prstGeom>
          <a:noFill/>
          <a:ln>
            <a:noFill/>
          </a:ln>
        </p:spPr>
      </p:pic>
      <p:pic>
        <p:nvPicPr>
          <p:cNvPr id="163" name="Google Shape;163;p19" descr="Shape&#10;&#10;Description automatically generated with low confidence"/>
          <p:cNvPicPr preferRelativeResize="0"/>
          <p:nvPr/>
        </p:nvPicPr>
        <p:blipFill rotWithShape="1">
          <a:blip r:embed="rId4">
            <a:alphaModFix/>
          </a:blip>
          <a:srcRect/>
          <a:stretch/>
        </p:blipFill>
        <p:spPr>
          <a:xfrm>
            <a:off x="5992307" y="3748708"/>
            <a:ext cx="1162125" cy="1162125"/>
          </a:xfrm>
          <a:prstGeom prst="rect">
            <a:avLst/>
          </a:prstGeom>
          <a:noFill/>
          <a:ln>
            <a:noFill/>
          </a:ln>
        </p:spPr>
      </p:pic>
      <p:pic>
        <p:nvPicPr>
          <p:cNvPr id="164" name="Google Shape;164;p19" descr="A black and white logo&#10;&#10;Description automatically generated with low confidence"/>
          <p:cNvPicPr preferRelativeResize="0"/>
          <p:nvPr/>
        </p:nvPicPr>
        <p:blipFill rotWithShape="1">
          <a:blip r:embed="rId5">
            <a:alphaModFix/>
          </a:blip>
          <a:srcRect/>
          <a:stretch/>
        </p:blipFill>
        <p:spPr>
          <a:xfrm>
            <a:off x="6971253" y="2025627"/>
            <a:ext cx="1270000" cy="1270000"/>
          </a:xfrm>
          <a:prstGeom prst="rect">
            <a:avLst/>
          </a:prstGeom>
          <a:noFill/>
          <a:ln>
            <a:noFill/>
          </a:ln>
        </p:spPr>
      </p:pic>
      <p:pic>
        <p:nvPicPr>
          <p:cNvPr id="165" name="Google Shape;165;p19" descr="A picture containing text&#10;&#10;Description automatically generated"/>
          <p:cNvPicPr preferRelativeResize="0"/>
          <p:nvPr/>
        </p:nvPicPr>
        <p:blipFill rotWithShape="1">
          <a:blip r:embed="rId6">
            <a:alphaModFix/>
          </a:blip>
          <a:srcRect/>
          <a:stretch/>
        </p:blipFill>
        <p:spPr>
          <a:xfrm>
            <a:off x="7385646" y="3381081"/>
            <a:ext cx="1270000" cy="1270000"/>
          </a:xfrm>
          <a:prstGeom prst="rect">
            <a:avLst/>
          </a:prstGeom>
          <a:noFill/>
          <a:ln>
            <a:noFill/>
          </a:ln>
        </p:spPr>
      </p:pic>
      <p:sp>
        <p:nvSpPr>
          <p:cNvPr id="166" name="Google Shape;166;p19"/>
          <p:cNvSpPr txBox="1">
            <a:spLocks noGrp="1"/>
          </p:cNvSpPr>
          <p:nvPr>
            <p:ph type="body" idx="1"/>
          </p:nvPr>
        </p:nvSpPr>
        <p:spPr>
          <a:xfrm>
            <a:off x="1027522" y="2754717"/>
            <a:ext cx="4964785" cy="2042087"/>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600"/>
              </a:spcBef>
              <a:spcAft>
                <a:spcPts val="0"/>
              </a:spcAft>
              <a:buClr>
                <a:schemeClr val="bg2"/>
              </a:buClr>
              <a:buSzPts val="1800"/>
              <a:buFont typeface="Wingdings" pitchFamily="2" charset="2"/>
              <a:buChar char="§"/>
            </a:pPr>
            <a:r>
              <a:rPr lang="en-US" sz="1600" dirty="0">
                <a:solidFill>
                  <a:schemeClr val="bg2"/>
                </a:solidFill>
                <a:latin typeface="Arial"/>
                <a:ea typeface="Arial"/>
                <a:cs typeface="Arial"/>
                <a:sym typeface="Arial"/>
              </a:rPr>
              <a:t>Being quiet or self-controlled in public places</a:t>
            </a:r>
            <a:endParaRPr dirty="0">
              <a:solidFill>
                <a:schemeClr val="bg2"/>
              </a:solidFill>
            </a:endParaRPr>
          </a:p>
          <a:p>
            <a:pPr marL="285750" lvl="0" indent="-285750" algn="l" rtl="0">
              <a:lnSpc>
                <a:spcPct val="100000"/>
              </a:lnSpc>
              <a:spcBef>
                <a:spcPts val="600"/>
              </a:spcBef>
              <a:spcAft>
                <a:spcPts val="0"/>
              </a:spcAft>
              <a:buClr>
                <a:schemeClr val="bg2"/>
              </a:buClr>
              <a:buSzPts val="1800"/>
              <a:buFont typeface="Wingdings" pitchFamily="2" charset="2"/>
              <a:buChar char="§"/>
            </a:pPr>
            <a:r>
              <a:rPr lang="en-US" sz="1600" dirty="0">
                <a:solidFill>
                  <a:schemeClr val="bg2"/>
                </a:solidFill>
                <a:latin typeface="Arial"/>
                <a:ea typeface="Arial"/>
                <a:cs typeface="Arial"/>
                <a:sym typeface="Arial"/>
              </a:rPr>
              <a:t>Taking care not to damage places</a:t>
            </a:r>
            <a:endParaRPr dirty="0">
              <a:solidFill>
                <a:schemeClr val="bg2"/>
              </a:solidFill>
            </a:endParaRPr>
          </a:p>
          <a:p>
            <a:pPr marL="285750" lvl="0" indent="-285750" algn="l" rtl="0">
              <a:lnSpc>
                <a:spcPct val="100000"/>
              </a:lnSpc>
              <a:spcBef>
                <a:spcPts val="600"/>
              </a:spcBef>
              <a:spcAft>
                <a:spcPts val="0"/>
              </a:spcAft>
              <a:buClr>
                <a:schemeClr val="bg2"/>
              </a:buClr>
              <a:buSzPts val="1800"/>
              <a:buFont typeface="Wingdings" pitchFamily="2" charset="2"/>
              <a:buChar char="§"/>
            </a:pPr>
            <a:r>
              <a:rPr lang="en-US" sz="1600" dirty="0">
                <a:solidFill>
                  <a:schemeClr val="bg2"/>
                </a:solidFill>
                <a:latin typeface="Arial"/>
                <a:ea typeface="Arial"/>
                <a:cs typeface="Arial"/>
                <a:sym typeface="Arial"/>
              </a:rPr>
              <a:t>Putting trash where it belongs</a:t>
            </a:r>
            <a:endParaRPr dirty="0">
              <a:solidFill>
                <a:schemeClr val="bg2"/>
              </a:solidFill>
            </a:endParaRPr>
          </a:p>
          <a:p>
            <a:pPr marL="285750" lvl="0" indent="-285750" algn="l" rtl="0">
              <a:lnSpc>
                <a:spcPct val="100000"/>
              </a:lnSpc>
              <a:spcBef>
                <a:spcPts val="600"/>
              </a:spcBef>
              <a:spcAft>
                <a:spcPts val="0"/>
              </a:spcAft>
              <a:buClr>
                <a:schemeClr val="bg2"/>
              </a:buClr>
              <a:buSzPts val="1800"/>
              <a:buFont typeface="Wingdings" pitchFamily="2" charset="2"/>
              <a:buChar char="§"/>
            </a:pPr>
            <a:r>
              <a:rPr lang="en-US" sz="1600" dirty="0">
                <a:solidFill>
                  <a:schemeClr val="bg2"/>
                </a:solidFill>
                <a:latin typeface="Arial"/>
                <a:ea typeface="Arial"/>
                <a:cs typeface="Arial"/>
                <a:sym typeface="Arial"/>
              </a:rPr>
              <a:t>Sharing the space with others</a:t>
            </a:r>
            <a:endParaRPr dirty="0">
              <a:solidFill>
                <a:schemeClr val="bg2"/>
              </a:solidFill>
            </a:endParaRPr>
          </a:p>
          <a:p>
            <a:pPr marL="285750" lvl="0" indent="-285750" algn="l" rtl="0">
              <a:lnSpc>
                <a:spcPct val="100000"/>
              </a:lnSpc>
              <a:spcBef>
                <a:spcPts val="600"/>
              </a:spcBef>
              <a:spcAft>
                <a:spcPts val="0"/>
              </a:spcAft>
              <a:buClr>
                <a:schemeClr val="bg2"/>
              </a:buClr>
              <a:buSzPts val="1800"/>
              <a:buFont typeface="Wingdings" pitchFamily="2" charset="2"/>
              <a:buChar char="§"/>
            </a:pPr>
            <a:r>
              <a:rPr lang="en-US" sz="1600" dirty="0">
                <a:solidFill>
                  <a:schemeClr val="bg2"/>
                </a:solidFill>
                <a:latin typeface="Arial"/>
                <a:ea typeface="Arial"/>
                <a:cs typeface="Arial"/>
                <a:sym typeface="Arial"/>
              </a:rPr>
              <a:t>Dressing according to the traditions of the place</a:t>
            </a:r>
            <a:endParaRPr sz="1600" dirty="0">
              <a:solidFill>
                <a:schemeClr val="bg2"/>
              </a:solidFill>
              <a:latin typeface="Arial"/>
              <a:ea typeface="Arial"/>
              <a:cs typeface="Arial"/>
              <a:sym typeface="Arial"/>
            </a:endParaRPr>
          </a:p>
          <a:p>
            <a:pPr marL="457200" lvl="0" indent="-228600" algn="l" rtl="0">
              <a:lnSpc>
                <a:spcPct val="100000"/>
              </a:lnSpc>
              <a:spcBef>
                <a:spcPts val="360"/>
              </a:spcBef>
              <a:spcAft>
                <a:spcPts val="0"/>
              </a:spcAft>
              <a:buClr>
                <a:schemeClr val="dk1"/>
              </a:buClr>
              <a:buSzPts val="1800"/>
              <a:buNone/>
            </a:pPr>
            <a:endParaRPr sz="1600"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p:nvPr/>
        </p:nvSpPr>
        <p:spPr>
          <a:xfrm>
            <a:off x="0" y="0"/>
            <a:ext cx="9144000" cy="5143500"/>
          </a:xfrm>
          <a:prstGeom prst="rect">
            <a:avLst/>
          </a:prstGeom>
          <a:solidFill>
            <a:srgbClr val="EAF1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20"/>
          <p:cNvSpPr/>
          <p:nvPr/>
        </p:nvSpPr>
        <p:spPr>
          <a:xfrm>
            <a:off x="2216075" y="312678"/>
            <a:ext cx="6486861" cy="2062103"/>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3" name="Google Shape;173;p20"/>
          <p:cNvSpPr/>
          <p:nvPr/>
        </p:nvSpPr>
        <p:spPr>
          <a:xfrm>
            <a:off x="514257" y="291162"/>
            <a:ext cx="2452743" cy="2114434"/>
          </a:xfrm>
          <a:prstGeom prst="hexagon">
            <a:avLst>
              <a:gd name="adj" fmla="val 25000"/>
              <a:gd name="vf" fmla="val 11547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accent3">
                    <a:lumMod val="50000"/>
                  </a:schemeClr>
                </a:solidFill>
                <a:latin typeface="Arial"/>
                <a:ea typeface="Arial"/>
                <a:cs typeface="Arial"/>
                <a:sym typeface="Arial"/>
              </a:rPr>
              <a:t>Respect for </a:t>
            </a:r>
            <a:r>
              <a:rPr lang="en-US" sz="2400" b="0" i="0" u="none" strike="noStrike" cap="none" dirty="0">
                <a:solidFill>
                  <a:schemeClr val="lt1"/>
                </a:solidFill>
                <a:latin typeface="Arial"/>
                <a:ea typeface="Arial"/>
                <a:cs typeface="Arial"/>
                <a:sym typeface="Arial"/>
              </a:rPr>
              <a:t>Things</a:t>
            </a:r>
            <a:endParaRPr dirty="0"/>
          </a:p>
        </p:txBody>
      </p:sp>
      <p:sp>
        <p:nvSpPr>
          <p:cNvPr id="174" name="Google Shape;174;p20"/>
          <p:cNvSpPr txBox="1"/>
          <p:nvPr/>
        </p:nvSpPr>
        <p:spPr>
          <a:xfrm>
            <a:off x="3694196" y="1109210"/>
            <a:ext cx="428154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chemeClr val="accent3"/>
                </a:solidFill>
                <a:latin typeface="Arial"/>
                <a:ea typeface="Arial"/>
                <a:cs typeface="Arial"/>
                <a:sym typeface="Arial"/>
              </a:rPr>
              <a:t>Acting or speaking in a way that shows you</a:t>
            </a:r>
            <a:endParaRPr dirty="0">
              <a:solidFill>
                <a:schemeClr val="accent3"/>
              </a:solidFill>
            </a:endParaRPr>
          </a:p>
          <a:p>
            <a:pPr marL="0" marR="0" lvl="0" indent="0" algn="l" rtl="0">
              <a:lnSpc>
                <a:spcPct val="100000"/>
              </a:lnSpc>
              <a:spcBef>
                <a:spcPts val="0"/>
              </a:spcBef>
              <a:spcAft>
                <a:spcPts val="0"/>
              </a:spcAft>
              <a:buNone/>
            </a:pPr>
            <a:r>
              <a:rPr lang="en-US" sz="1400" b="0" i="0" u="none" strike="noStrike" cap="none" dirty="0">
                <a:solidFill>
                  <a:schemeClr val="accent3"/>
                </a:solidFill>
                <a:latin typeface="Arial"/>
                <a:ea typeface="Arial"/>
                <a:cs typeface="Arial"/>
                <a:sym typeface="Arial"/>
              </a:rPr>
              <a:t>care about how you are affecting others</a:t>
            </a:r>
            <a:endParaRPr dirty="0">
              <a:solidFill>
                <a:schemeClr val="accent3"/>
              </a:solidFill>
            </a:endParaRPr>
          </a:p>
          <a:p>
            <a:pPr marL="0" marR="0" lvl="0" indent="0" algn="l" rtl="0">
              <a:lnSpc>
                <a:spcPct val="100000"/>
              </a:lnSpc>
              <a:spcBef>
                <a:spcPts val="0"/>
              </a:spcBef>
              <a:spcAft>
                <a:spcPts val="0"/>
              </a:spcAft>
              <a:buNone/>
            </a:pPr>
            <a:endParaRPr sz="1400" b="0" i="0" u="none" strike="noStrike" cap="none" dirty="0">
              <a:solidFill>
                <a:schemeClr val="accent3"/>
              </a:solidFill>
              <a:latin typeface="Arial"/>
              <a:ea typeface="Arial"/>
              <a:cs typeface="Arial"/>
              <a:sym typeface="Arial"/>
            </a:endParaRPr>
          </a:p>
        </p:txBody>
      </p:sp>
      <p:pic>
        <p:nvPicPr>
          <p:cNvPr id="175" name="Google Shape;175;p20" descr="Shape&#10;&#10;Description automatically generated with low confidence"/>
          <p:cNvPicPr preferRelativeResize="0"/>
          <p:nvPr/>
        </p:nvPicPr>
        <p:blipFill rotWithShape="1">
          <a:blip r:embed="rId3">
            <a:alphaModFix/>
          </a:blip>
          <a:srcRect/>
          <a:stretch/>
        </p:blipFill>
        <p:spPr>
          <a:xfrm>
            <a:off x="7516079" y="3176336"/>
            <a:ext cx="1270000" cy="1270000"/>
          </a:xfrm>
          <a:prstGeom prst="rect">
            <a:avLst/>
          </a:prstGeom>
          <a:noFill/>
          <a:ln>
            <a:noFill/>
          </a:ln>
        </p:spPr>
      </p:pic>
      <p:pic>
        <p:nvPicPr>
          <p:cNvPr id="176" name="Google Shape;176;p20" descr="Shape&#10;&#10;Description automatically generated with low confidence"/>
          <p:cNvPicPr preferRelativeResize="0"/>
          <p:nvPr/>
        </p:nvPicPr>
        <p:blipFill rotWithShape="1">
          <a:blip r:embed="rId4">
            <a:alphaModFix/>
          </a:blip>
          <a:srcRect/>
          <a:stretch/>
        </p:blipFill>
        <p:spPr>
          <a:xfrm>
            <a:off x="5809039" y="2343180"/>
            <a:ext cx="1270000" cy="1270000"/>
          </a:xfrm>
          <a:prstGeom prst="rect">
            <a:avLst/>
          </a:prstGeom>
          <a:noFill/>
          <a:ln>
            <a:noFill/>
          </a:ln>
        </p:spPr>
      </p:pic>
      <p:pic>
        <p:nvPicPr>
          <p:cNvPr id="177" name="Google Shape;177;p20" descr="Shape&#10;&#10;Description automatically generated with low confidence"/>
          <p:cNvPicPr preferRelativeResize="0"/>
          <p:nvPr/>
        </p:nvPicPr>
        <p:blipFill rotWithShape="1">
          <a:blip r:embed="rId5">
            <a:alphaModFix/>
          </a:blip>
          <a:srcRect/>
          <a:stretch/>
        </p:blipFill>
        <p:spPr>
          <a:xfrm>
            <a:off x="5888158" y="3613180"/>
            <a:ext cx="1270000" cy="1270000"/>
          </a:xfrm>
          <a:prstGeom prst="rect">
            <a:avLst/>
          </a:prstGeom>
          <a:noFill/>
          <a:ln>
            <a:noFill/>
          </a:ln>
        </p:spPr>
      </p:pic>
      <p:pic>
        <p:nvPicPr>
          <p:cNvPr id="178" name="Google Shape;178;p20" descr="Shape&#10;&#10;Description automatically generated with low confidence"/>
          <p:cNvPicPr preferRelativeResize="0"/>
          <p:nvPr/>
        </p:nvPicPr>
        <p:blipFill rotWithShape="1">
          <a:blip r:embed="rId6">
            <a:alphaModFix/>
          </a:blip>
          <a:srcRect/>
          <a:stretch/>
        </p:blipFill>
        <p:spPr>
          <a:xfrm>
            <a:off x="7192294" y="1866653"/>
            <a:ext cx="1270000" cy="1270000"/>
          </a:xfrm>
          <a:prstGeom prst="rect">
            <a:avLst/>
          </a:prstGeom>
          <a:noFill/>
          <a:ln>
            <a:noFill/>
          </a:ln>
        </p:spPr>
      </p:pic>
      <p:sp>
        <p:nvSpPr>
          <p:cNvPr id="179" name="Google Shape;179;p20"/>
          <p:cNvSpPr txBox="1">
            <a:spLocks noGrp="1"/>
          </p:cNvSpPr>
          <p:nvPr>
            <p:ph type="body" idx="1"/>
          </p:nvPr>
        </p:nvSpPr>
        <p:spPr>
          <a:xfrm>
            <a:off x="1055802" y="2768720"/>
            <a:ext cx="7630998" cy="1825901"/>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600"/>
              </a:spcBef>
              <a:spcAft>
                <a:spcPts val="0"/>
              </a:spcAft>
              <a:buClr>
                <a:schemeClr val="accent3">
                  <a:lumMod val="75000"/>
                </a:schemeClr>
              </a:buClr>
              <a:buSzPts val="1800"/>
              <a:buFont typeface="Wingdings" pitchFamily="2" charset="2"/>
              <a:buChar char="§"/>
            </a:pPr>
            <a:r>
              <a:rPr lang="en-US" sz="1600" dirty="0">
                <a:solidFill>
                  <a:schemeClr val="accent3">
                    <a:lumMod val="75000"/>
                  </a:schemeClr>
                </a:solidFill>
                <a:latin typeface="Arial"/>
                <a:ea typeface="Arial"/>
                <a:cs typeface="Arial"/>
                <a:sym typeface="Arial"/>
              </a:rPr>
              <a:t>Taking care not to damage things</a:t>
            </a:r>
            <a:endParaRPr dirty="0">
              <a:solidFill>
                <a:schemeClr val="accent3">
                  <a:lumMod val="75000"/>
                </a:schemeClr>
              </a:solidFill>
            </a:endParaRPr>
          </a:p>
          <a:p>
            <a:pPr marL="285750" lvl="0" indent="-285750" algn="l" rtl="0">
              <a:lnSpc>
                <a:spcPct val="100000"/>
              </a:lnSpc>
              <a:spcBef>
                <a:spcPts val="600"/>
              </a:spcBef>
              <a:spcAft>
                <a:spcPts val="0"/>
              </a:spcAft>
              <a:buClr>
                <a:schemeClr val="accent3">
                  <a:lumMod val="75000"/>
                </a:schemeClr>
              </a:buClr>
              <a:buSzPts val="1800"/>
              <a:buFont typeface="Wingdings" pitchFamily="2" charset="2"/>
              <a:buChar char="§"/>
            </a:pPr>
            <a:r>
              <a:rPr lang="en-US" sz="1600" dirty="0">
                <a:solidFill>
                  <a:schemeClr val="accent3">
                    <a:lumMod val="75000"/>
                  </a:schemeClr>
                </a:solidFill>
                <a:latin typeface="Arial"/>
                <a:ea typeface="Arial"/>
                <a:cs typeface="Arial"/>
                <a:sym typeface="Arial"/>
              </a:rPr>
              <a:t>Sharing resources</a:t>
            </a:r>
            <a:endParaRPr dirty="0">
              <a:solidFill>
                <a:schemeClr val="accent3">
                  <a:lumMod val="75000"/>
                </a:schemeClr>
              </a:solidFill>
            </a:endParaRPr>
          </a:p>
          <a:p>
            <a:pPr marL="285750" lvl="0" indent="-285750" algn="l" rtl="0">
              <a:lnSpc>
                <a:spcPct val="100000"/>
              </a:lnSpc>
              <a:spcBef>
                <a:spcPts val="600"/>
              </a:spcBef>
              <a:spcAft>
                <a:spcPts val="0"/>
              </a:spcAft>
              <a:buClr>
                <a:schemeClr val="accent3">
                  <a:lumMod val="75000"/>
                </a:schemeClr>
              </a:buClr>
              <a:buSzPts val="1800"/>
              <a:buFont typeface="Wingdings" pitchFamily="2" charset="2"/>
              <a:buChar char="§"/>
            </a:pPr>
            <a:r>
              <a:rPr lang="en-US" sz="1600" dirty="0">
                <a:solidFill>
                  <a:schemeClr val="accent3">
                    <a:lumMod val="75000"/>
                  </a:schemeClr>
                </a:solidFill>
                <a:latin typeface="Arial"/>
                <a:ea typeface="Arial"/>
                <a:cs typeface="Arial"/>
                <a:sym typeface="Arial"/>
              </a:rPr>
              <a:t>Putting things back where they belong</a:t>
            </a:r>
            <a:endParaRPr dirty="0">
              <a:solidFill>
                <a:schemeClr val="accent3">
                  <a:lumMod val="75000"/>
                </a:schemeClr>
              </a:solidFill>
            </a:endParaRPr>
          </a:p>
          <a:p>
            <a:pPr marL="285750" lvl="0" indent="-285750" algn="l" rtl="0">
              <a:lnSpc>
                <a:spcPct val="100000"/>
              </a:lnSpc>
              <a:spcBef>
                <a:spcPts val="600"/>
              </a:spcBef>
              <a:spcAft>
                <a:spcPts val="0"/>
              </a:spcAft>
              <a:buClr>
                <a:schemeClr val="accent3">
                  <a:lumMod val="75000"/>
                </a:schemeClr>
              </a:buClr>
              <a:buSzPts val="1800"/>
              <a:buFont typeface="Wingdings" pitchFamily="2" charset="2"/>
              <a:buChar char="§"/>
            </a:pPr>
            <a:r>
              <a:rPr lang="en-US" sz="1600" dirty="0">
                <a:solidFill>
                  <a:schemeClr val="accent3">
                    <a:lumMod val="75000"/>
                  </a:schemeClr>
                </a:solidFill>
                <a:latin typeface="Arial"/>
                <a:ea typeface="Arial"/>
                <a:cs typeface="Arial"/>
                <a:sym typeface="Arial"/>
              </a:rPr>
              <a:t>Considering who you impact if you harm a thing</a:t>
            </a:r>
            <a:endParaRPr dirty="0">
              <a:solidFill>
                <a:schemeClr val="accent3">
                  <a:lumMod val="75000"/>
                </a:schemeClr>
              </a:solidFill>
            </a:endParaRPr>
          </a:p>
          <a:p>
            <a:pPr marL="457200" lvl="0" indent="-228600" algn="l" rtl="0">
              <a:lnSpc>
                <a:spcPct val="100000"/>
              </a:lnSpc>
              <a:spcBef>
                <a:spcPts val="360"/>
              </a:spcBef>
              <a:spcAft>
                <a:spcPts val="0"/>
              </a:spcAft>
              <a:buClr>
                <a:schemeClr val="dk1"/>
              </a:buClr>
              <a:buSzPts val="1800"/>
              <a:buNone/>
            </a:pPr>
            <a:endParaRPr sz="1600"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p:nvPr/>
        </p:nvSpPr>
        <p:spPr>
          <a:xfrm>
            <a:off x="1" y="-19183"/>
            <a:ext cx="9144000" cy="11198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5" name="Google Shape;185;p21"/>
          <p:cNvSpPr txBox="1"/>
          <p:nvPr/>
        </p:nvSpPr>
        <p:spPr>
          <a:xfrm>
            <a:off x="483578" y="440574"/>
            <a:ext cx="8271392"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3500" b="0" i="0" u="none" strike="noStrike" cap="none" dirty="0">
                <a:solidFill>
                  <a:schemeClr val="lt1"/>
                </a:solidFill>
                <a:latin typeface="Montserrat"/>
                <a:ea typeface="Montserrat"/>
                <a:cs typeface="Montserrat"/>
                <a:sym typeface="Montserrat"/>
              </a:rPr>
              <a:t>How to know if it’s respectful</a:t>
            </a:r>
            <a:endParaRPr sz="3500" b="0" i="0" u="none" strike="noStrike" cap="none" dirty="0">
              <a:solidFill>
                <a:schemeClr val="lt1"/>
              </a:solidFill>
              <a:latin typeface="Montserrat"/>
              <a:ea typeface="Montserrat"/>
              <a:cs typeface="Montserrat"/>
              <a:sym typeface="Montserrat"/>
            </a:endParaRPr>
          </a:p>
        </p:txBody>
      </p:sp>
      <p:sp>
        <p:nvSpPr>
          <p:cNvPr id="186" name="Google Shape;186;p21"/>
          <p:cNvSpPr/>
          <p:nvPr/>
        </p:nvSpPr>
        <p:spPr>
          <a:xfrm>
            <a:off x="6540648" y="1923700"/>
            <a:ext cx="2295798" cy="2075252"/>
          </a:xfrm>
          <a:prstGeom prst="hexagon">
            <a:avLst>
              <a:gd name="adj" fmla="val 25000"/>
              <a:gd name="vf" fmla="val 11547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Would I want to be treated that way?</a:t>
            </a:r>
            <a:endParaRPr/>
          </a:p>
        </p:txBody>
      </p:sp>
      <p:sp>
        <p:nvSpPr>
          <p:cNvPr id="187" name="Google Shape;187;p21"/>
          <p:cNvSpPr/>
          <p:nvPr/>
        </p:nvSpPr>
        <p:spPr>
          <a:xfrm>
            <a:off x="355003" y="1948404"/>
            <a:ext cx="3926541" cy="2017979"/>
          </a:xfrm>
          <a:prstGeom prst="chevron">
            <a:avLst>
              <a:gd name="adj" fmla="val 50000"/>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How will my </a:t>
            </a:r>
            <a:br>
              <a:rPr lang="en-US" sz="1600" b="0" i="0" u="none" strike="noStrike" cap="none">
                <a:solidFill>
                  <a:schemeClr val="lt1"/>
                </a:solidFill>
                <a:latin typeface="Arial"/>
                <a:ea typeface="Arial"/>
                <a:cs typeface="Arial"/>
                <a:sym typeface="Arial"/>
              </a:rPr>
            </a:br>
            <a:r>
              <a:rPr lang="en-US" sz="1600" b="0" i="0" u="none" strike="noStrike" cap="none">
                <a:solidFill>
                  <a:schemeClr val="lt1"/>
                </a:solidFill>
                <a:latin typeface="Arial"/>
                <a:ea typeface="Arial"/>
                <a:cs typeface="Arial"/>
                <a:sym typeface="Arial"/>
              </a:rPr>
              <a:t>actions impact people, places, or things?</a:t>
            </a:r>
            <a:endParaRPr/>
          </a:p>
        </p:txBody>
      </p:sp>
      <p:sp>
        <p:nvSpPr>
          <p:cNvPr id="188" name="Google Shape;188;p21"/>
          <p:cNvSpPr/>
          <p:nvPr/>
        </p:nvSpPr>
        <p:spPr>
          <a:xfrm>
            <a:off x="3345629" y="1948403"/>
            <a:ext cx="3162748" cy="2017979"/>
          </a:xfrm>
          <a:prstGeom prst="chevron">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Am I helping or hurting?</a:t>
            </a:r>
            <a:endParaRPr/>
          </a:p>
        </p:txBody>
      </p:sp>
    </p:spTree>
  </p:cSld>
  <p:clrMapOvr>
    <a:masterClrMapping/>
  </p:clrMapOvr>
</p:sld>
</file>

<file path=ppt/theme/theme1.xml><?xml version="1.0" encoding="utf-8"?>
<a:theme xmlns:a="http://schemas.openxmlformats.org/drawingml/2006/main" name="Office Theme">
  <a:themeElements>
    <a:clrScheme name="TWT2023">
      <a:dk1>
        <a:srgbClr val="000000"/>
      </a:dk1>
      <a:lt1>
        <a:srgbClr val="FFFFFF"/>
      </a:lt1>
      <a:dk2>
        <a:srgbClr val="2661AC"/>
      </a:dk2>
      <a:lt2>
        <a:srgbClr val="F5F2EC"/>
      </a:lt2>
      <a:accent1>
        <a:srgbClr val="3383CC"/>
      </a:accent1>
      <a:accent2>
        <a:srgbClr val="BF5098"/>
      </a:accent2>
      <a:accent3>
        <a:srgbClr val="90BF49"/>
      </a:accent3>
      <a:accent4>
        <a:srgbClr val="53267F"/>
      </a:accent4>
      <a:accent5>
        <a:srgbClr val="F29F1F"/>
      </a:accent5>
      <a:accent6>
        <a:srgbClr val="755199"/>
      </a:accent6>
      <a:hlink>
        <a:srgbClr val="5C9CD6"/>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1852</Words>
  <Application>Microsoft Macintosh PowerPoint</Application>
  <PresentationFormat>On-screen Show (16:9)</PresentationFormat>
  <Paragraphs>142</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Montserrat</vt:lpstr>
      <vt:lpstr>Wingdings</vt:lpstr>
      <vt:lpstr>Open Sans</vt:lpstr>
      <vt:lpstr>Arial</vt:lpstr>
      <vt:lpstr>Open Sans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Colleen bryant</cp:lastModifiedBy>
  <cp:revision>8</cp:revision>
  <dcterms:modified xsi:type="dcterms:W3CDTF">2023-09-25T00:48:19Z</dcterms:modified>
</cp:coreProperties>
</file>