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62" r:id="rId3"/>
    <p:sldId id="264" r:id="rId4"/>
    <p:sldId id="263" r:id="rId5"/>
    <p:sldId id="257" r:id="rId6"/>
    <p:sldId id="265" r:id="rId7"/>
    <p:sldId id="266" r:id="rId8"/>
    <p:sldId id="267" r:id="rId9"/>
    <p:sldId id="269" r:id="rId10"/>
    <p:sldId id="268" r:id="rId11"/>
    <p:sldId id="271"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Montserrat" pitchFamily="2" charset="77"/>
      <p:regular r:id="rId18"/>
      <p:bold r:id="rId19"/>
      <p:italic r:id="rId20"/>
      <p:boldItalic r:id="rId21"/>
    </p:embeddedFont>
    <p:embeddedFont>
      <p:font typeface="Myriad Pro" panose="020B0503030403020204" pitchFamily="34" charset="0"/>
      <p:regular r:id="rId22"/>
      <p:bold r:id="rId23"/>
      <p:italic r:id="rId24"/>
      <p:boldItalic r:id="rId25"/>
    </p:embeddedFont>
    <p:embeddedFont>
      <p:font typeface="Open Sans" pitchFamily="2" charset="0"/>
      <p:regular r:id="rId26"/>
      <p:bold r:id="rId27"/>
      <p:italic r:id="rId28"/>
      <p:boldItalic r:id="rId29"/>
    </p:embeddedFont>
    <p:embeddedFont>
      <p:font typeface="Open Sans Light" panose="020B0306030504020204" pitchFamily="34"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BF49"/>
    <a:srgbClr val="F29F1F"/>
    <a:srgbClr val="53267F"/>
    <a:srgbClr val="3383CC"/>
    <a:srgbClr val="4BACC6"/>
    <a:srgbClr val="93CDDD"/>
    <a:srgbClr val="8064A2"/>
    <a:srgbClr val="F79646"/>
    <a:srgbClr val="FAC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47"/>
    <p:restoredTop sz="71516"/>
  </p:normalViewPr>
  <p:slideViewPr>
    <p:cSldViewPr snapToGrid="0">
      <p:cViewPr varScale="1">
        <p:scale>
          <a:sx n="84" d="100"/>
          <a:sy n="84" d="100"/>
        </p:scale>
        <p:origin x="200" y="7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f5ad84c1c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g8f5ad84c1c_2_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What is Honesty Presentation</a:t>
            </a:r>
          </a:p>
          <a:p>
            <a:pPr marL="0" lvl="0" indent="0" algn="l" rtl="0">
              <a:spcBef>
                <a:spcPts val="0"/>
              </a:spcBef>
              <a:spcAft>
                <a:spcPts val="0"/>
              </a:spcAft>
              <a:buNone/>
            </a:pPr>
            <a:r>
              <a:rPr lang="en-US" dirty="0"/>
              <a:t>Find lessons plan and worksheets that work well with this presentation at </a:t>
            </a:r>
            <a:r>
              <a:rPr lang="en-US" dirty="0" err="1"/>
              <a:t>TalkingTreeBooks.com</a:t>
            </a:r>
            <a:r>
              <a:rPr lang="en-US" dirty="0"/>
              <a:t>&gt; Activities/Teaching</a:t>
            </a:r>
            <a:endParaRPr dirty="0"/>
          </a:p>
        </p:txBody>
      </p:sp>
      <p:sp>
        <p:nvSpPr>
          <p:cNvPr id="128" name="Google Shape;128;g8f5ad84c1c_2_7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a:solidFill>
                  <a:srgbClr val="000000"/>
                </a:solidFill>
                <a:latin typeface="Arial"/>
                <a:ea typeface="Arial"/>
                <a:cs typeface="Arial"/>
                <a:sym typeface="Arial"/>
              </a:rPr>
              <a:t>1</a:t>
            </a:fld>
            <a:endParaRPr/>
          </a:p>
        </p:txBody>
      </p:sp>
    </p:spTree>
    <p:extLst>
      <p:ext uri="{BB962C8B-B14F-4D97-AF65-F5344CB8AC3E}">
        <p14:creationId xmlns:p14="http://schemas.microsoft.com/office/powerpoint/2010/main" val="1990737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f5ad84c1c_2_1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Find worksheets, coloring pages, and more activities that work well with the lesson at https://</a:t>
            </a:r>
            <a:r>
              <a:rPr lang="en-US" dirty="0" err="1"/>
              <a:t>TalkingTreeBooks.com</a:t>
            </a:r>
            <a:r>
              <a:rPr lang="en-US" dirty="0"/>
              <a:t> &gt; Activities</a:t>
            </a:r>
            <a:endParaRPr dirty="0"/>
          </a:p>
        </p:txBody>
      </p:sp>
      <p:sp>
        <p:nvSpPr>
          <p:cNvPr id="196" name="Google Shape;196;g8f5ad84c1c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463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f5ad84c1c_2_1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What is honesty?</a:t>
            </a:r>
          </a:p>
          <a:p>
            <a:pPr marL="0" lvl="0" indent="0" algn="l" rtl="0">
              <a:spcBef>
                <a:spcPts val="0"/>
              </a:spcBef>
              <a:spcAft>
                <a:spcPts val="0"/>
              </a:spcAft>
              <a:buNone/>
            </a:pPr>
            <a:r>
              <a:rPr lang="en-US" dirty="0"/>
              <a:t>Honesty is about telling the real, whole truth. That means saying what really happened, based on facts and reality.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Stories that come from our imagination aren’t real and aren’t based on fact. Sometimes young children have trouble separating what’s true and what’s imagination. We can “tell a story” from our imagination, but we should be clear it’s a story. If we tell the story as if it really happened, then that’s being dishonest. </a:t>
            </a:r>
            <a:endParaRPr dirty="0"/>
          </a:p>
        </p:txBody>
      </p:sp>
      <p:sp>
        <p:nvSpPr>
          <p:cNvPr id="196" name="Google Shape;196;g8f5ad84c1c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408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f5ad84c1c_2_1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Ways to be Honest</a:t>
            </a:r>
          </a:p>
          <a:p>
            <a:pPr marL="0" lvl="0" indent="0" algn="l" rtl="0">
              <a:spcBef>
                <a:spcPts val="0"/>
              </a:spcBef>
              <a:spcAft>
                <a:spcPts val="0"/>
              </a:spcAft>
              <a:buNone/>
            </a:pPr>
            <a:r>
              <a:rPr lang="en-US" dirty="0"/>
              <a:t>What are some examples of each type of honesty/ dishonesty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Honesty includes speaking the truth, the whole truth, and only the truth. </a:t>
            </a:r>
          </a:p>
          <a:p>
            <a:pPr marL="0" lvl="0" indent="0" algn="l" rtl="0">
              <a:spcBef>
                <a:spcPts val="0"/>
              </a:spcBef>
              <a:spcAft>
                <a:spcPts val="0"/>
              </a:spcAft>
              <a:buNone/>
            </a:pPr>
            <a:r>
              <a:rPr lang="en-US" dirty="0"/>
              <a:t>Types of Lying: leaving out important parts of the truth on purpose, bending the truth, elaborating on the truth, telling a made-up story but saying it really happened, saying things happened differently than what really happened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Not hiding the truth </a:t>
            </a:r>
          </a:p>
          <a:p>
            <a:pPr marL="0" lvl="0" indent="0" algn="l" rtl="0">
              <a:spcBef>
                <a:spcPts val="0"/>
              </a:spcBef>
              <a:spcAft>
                <a:spcPts val="0"/>
              </a:spcAft>
              <a:buNone/>
            </a:pPr>
            <a:r>
              <a:rPr lang="en-US" dirty="0"/>
              <a:t>Usually when people hide the truth, it’s because they know they did something they might get in trouble for. Hiding the truth to trick other people is dishonest. Deceit includes hiding, distorting, or changing what really happened (facts).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Acting Truthfully</a:t>
            </a:r>
          </a:p>
          <a:p>
            <a:pPr marL="0" lvl="0" indent="0" algn="l" rtl="0">
              <a:spcBef>
                <a:spcPts val="0"/>
              </a:spcBef>
              <a:spcAft>
                <a:spcPts val="0"/>
              </a:spcAft>
              <a:buNone/>
            </a:pPr>
            <a:r>
              <a:rPr lang="en-US" dirty="0"/>
              <a:t>When we do things that trick or hurt others for our own gain, this is considered morally wrong and dishonest. Cheating, stealing, misleading people, saying you’ll do one thing and then doing something else… these are all forms of dishonesty.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endParaRPr lang="en-US" dirty="0"/>
          </a:p>
        </p:txBody>
      </p:sp>
      <p:sp>
        <p:nvSpPr>
          <p:cNvPr id="196" name="Google Shape;196;g8f5ad84c1c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420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5ad84c1c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9" name="Google Shape;139;g8f5ad84c1c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5ad84c1c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9" name="Google Shape;139;g8f5ad84c1c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007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5ad84c1c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9" name="Google Shape;139;g8f5ad84c1c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861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8f5ad84c1c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quick note- sometimes children think that if they don’t speak a lie, they aren’t being dishonest. But hiding the truth, even if no one else knows about it, is still dishonest.</a:t>
            </a:r>
            <a:endParaRPr dirty="0"/>
          </a:p>
        </p:txBody>
      </p:sp>
      <p:sp>
        <p:nvSpPr>
          <p:cNvPr id="139" name="Google Shape;139;g8f5ad84c1c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524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f5ad84c1c_2_1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To live together in a society, we all agree on certain principles to be able to trust each other and live together safely. Honesty is important for people in society to get along and live among each other.</a:t>
            </a:r>
            <a:endParaRPr dirty="0"/>
          </a:p>
        </p:txBody>
      </p:sp>
      <p:sp>
        <p:nvSpPr>
          <p:cNvPr id="196" name="Google Shape;196;g8f5ad84c1c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9461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f5ad84c1c_2_1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One easy way to see why honesty is important is to picture a world where people aren’t honest and can lie and trick as much as they want. What would happen?</a:t>
            </a:r>
          </a:p>
          <a:p>
            <a:pPr marL="0" lvl="0" indent="0" algn="l" rtl="0">
              <a:spcBef>
                <a:spcPts val="0"/>
              </a:spcBef>
              <a:spcAft>
                <a:spcPts val="0"/>
              </a:spcAft>
              <a:buNone/>
            </a:pPr>
            <a:endParaRPr lang="en-US" dirty="0"/>
          </a:p>
          <a:p>
            <a:pPr marL="171450" lvl="0" indent="-171450" algn="l" rtl="0">
              <a:spcBef>
                <a:spcPts val="0"/>
              </a:spcBef>
              <a:spcAft>
                <a:spcPts val="0"/>
              </a:spcAft>
              <a:buFontTx/>
              <a:buChar char="-"/>
            </a:pPr>
            <a:r>
              <a:rPr lang="en-US" dirty="0"/>
              <a:t>What if your classmate blamed someone else so they wouldn’t get in trouble?</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en-US" dirty="0"/>
              <a:t>What if your friends could steal your toys whenever they came over to play?</a:t>
            </a:r>
          </a:p>
          <a:p>
            <a:pPr marL="171450" lvl="0" indent="-171450" algn="l" rtl="0">
              <a:spcBef>
                <a:spcPts val="0"/>
              </a:spcBef>
              <a:spcAft>
                <a:spcPts val="0"/>
              </a:spcAft>
              <a:buFontTx/>
              <a:buChar char="-"/>
            </a:pPr>
            <a:r>
              <a:rPr lang="en-US" dirty="0"/>
              <a:t>What if your classmate took your homework and said it was theirs. Then when you tried to show the teacher the truth, the classmate lied about it?</a:t>
            </a:r>
          </a:p>
          <a:p>
            <a:pPr marL="171450" lvl="0" indent="-171450" algn="l" rtl="0">
              <a:spcBef>
                <a:spcPts val="0"/>
              </a:spcBef>
              <a:spcAft>
                <a:spcPts val="0"/>
              </a:spcAft>
              <a:buFontTx/>
              <a:buChar char="-"/>
            </a:pPr>
            <a:r>
              <a:rPr lang="en-US" dirty="0"/>
              <a:t>What if you ordered a new book online and the company said they would ship it to you; but when the box arrived, it was just a box of rocks?</a:t>
            </a:r>
          </a:p>
          <a:p>
            <a:pPr marL="171450" lvl="0" indent="-171450" algn="l" rtl="0">
              <a:spcBef>
                <a:spcPts val="0"/>
              </a:spcBef>
              <a:spcAft>
                <a:spcPts val="0"/>
              </a:spcAft>
              <a:buFontTx/>
              <a:buChar char="-"/>
            </a:pPr>
            <a:r>
              <a:rPr lang="en-US" dirty="0"/>
              <a:t>What if your brother saw your backpack and hid it. Then when you were searching for it, he just said, “Yeah, I saw it earlier.”</a:t>
            </a:r>
          </a:p>
          <a:p>
            <a:pPr marL="171450" lvl="0" indent="-171450" algn="l" rtl="0">
              <a:spcBef>
                <a:spcPts val="0"/>
              </a:spcBef>
              <a:spcAft>
                <a:spcPts val="0"/>
              </a:spcAft>
              <a:buFontTx/>
              <a:buChar char="-"/>
            </a:pPr>
            <a:endParaRPr lang="en-US" dirty="0"/>
          </a:p>
          <a:p>
            <a:pPr marL="171450" lvl="0" indent="-171450" algn="l" rtl="0">
              <a:spcBef>
                <a:spcPts val="0"/>
              </a:spcBef>
              <a:spcAft>
                <a:spcPts val="0"/>
              </a:spcAft>
              <a:buFontTx/>
              <a:buChar char="-"/>
            </a:pPr>
            <a:endParaRPr lang="en-US" dirty="0"/>
          </a:p>
          <a:p>
            <a:pPr marL="0" lvl="0" indent="0" algn="l" rtl="0">
              <a:spcBef>
                <a:spcPts val="0"/>
              </a:spcBef>
              <a:spcAft>
                <a:spcPts val="0"/>
              </a:spcAft>
              <a:buFontTx/>
              <a:buNone/>
            </a:pPr>
            <a:r>
              <a:rPr lang="en-US" b="1" dirty="0"/>
              <a:t>Our society is built on the trust and safety that comes from all of us agreeing to be honest in how we deal with each other.</a:t>
            </a:r>
          </a:p>
        </p:txBody>
      </p:sp>
      <p:sp>
        <p:nvSpPr>
          <p:cNvPr id="196" name="Google Shape;196;g8f5ad84c1c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6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15"/>
          <p:cNvSpPr txBox="1">
            <a:spLocks noGrp="1"/>
          </p:cNvSpPr>
          <p:nvPr>
            <p:ph type="body" idx="1"/>
          </p:nvPr>
        </p:nvSpPr>
        <p:spPr>
          <a:xfrm>
            <a:off x="457200" y="1200150"/>
            <a:ext cx="8229600" cy="3394471"/>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3" name="Google Shape;63;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rot="5400000">
            <a:off x="5463778" y="1371600"/>
            <a:ext cx="4388644"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16"/>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7"/>
          <p:cNvSpPr txBox="1">
            <a:spLocks noGrp="1"/>
          </p:cNvSpPr>
          <p:nvPr>
            <p:ph type="body" idx="1"/>
          </p:nvPr>
        </p:nvSpPr>
        <p:spPr>
          <a:xfrm rot="5400000">
            <a:off x="2874764" y="-1217414"/>
            <a:ext cx="3394471"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1792288" y="3600450"/>
            <a:ext cx="5486400" cy="42505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8"/>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body" idx="1"/>
          </p:nvPr>
        </p:nvSpPr>
        <p:spPr>
          <a:xfrm>
            <a:off x="1792288" y="4025503"/>
            <a:ext cx="5486400" cy="603646"/>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2" name="Google Shape;82;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457200" y="204788"/>
            <a:ext cx="3008313" cy="8715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7" name="Google Shape;87;p1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8" name="Google Shape;88;p19"/>
          <p:cNvSpPr txBox="1">
            <a:spLocks noGrp="1"/>
          </p:cNvSpPr>
          <p:nvPr>
            <p:ph type="body" idx="2"/>
          </p:nvPr>
        </p:nvSpPr>
        <p:spPr>
          <a:xfrm>
            <a:off x="457200" y="1076325"/>
            <a:ext cx="3008313" cy="3518297"/>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9" name="Google Shape;89;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4" name="Google Shape;94;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9" name="Google Shape;99;p21"/>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0" name="Google Shape;100;p21"/>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1" name="Google Shape;101;p21"/>
          <p:cNvSpPr txBox="1">
            <a:spLocks noGrp="1"/>
          </p:cNvSpPr>
          <p:nvPr>
            <p:ph type="body" idx="3"/>
          </p:nvPr>
        </p:nvSpPr>
        <p:spPr>
          <a:xfrm>
            <a:off x="4645025"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02" name="Google Shape;102;p21"/>
          <p:cNvSpPr txBox="1">
            <a:spLocks noGrp="1"/>
          </p:cNvSpPr>
          <p:nvPr>
            <p:ph type="body" idx="4"/>
          </p:nvPr>
        </p:nvSpPr>
        <p:spPr>
          <a:xfrm>
            <a:off x="4645025"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03" name="Google Shape;103;p2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22"/>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09" name="Google Shape;109;p22"/>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0" name="Google Shape;110;p2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2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722313" y="3305175"/>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23"/>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6" name="Google Shape;116;p2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9"/>
        <p:cNvGrpSpPr/>
        <p:nvPr/>
      </p:nvGrpSpPr>
      <p:grpSpPr>
        <a:xfrm>
          <a:off x="0" y="0"/>
          <a:ext cx="0" cy="0"/>
          <a:chOff x="0" y="0"/>
          <a:chExt cx="0" cy="0"/>
        </a:xfrm>
      </p:grpSpPr>
      <p:sp>
        <p:nvSpPr>
          <p:cNvPr id="120" name="Google Shape;120;p24"/>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24"/>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22" name="Google Shape;122;p2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body" idx="1"/>
          </p:nvPr>
        </p:nvSpPr>
        <p:spPr>
          <a:xfrm>
            <a:off x="457200" y="1200150"/>
            <a:ext cx="8229600" cy="339447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3" name="Google Shape;133;p25"/>
          <p:cNvSpPr txBox="1"/>
          <p:nvPr/>
        </p:nvSpPr>
        <p:spPr>
          <a:xfrm>
            <a:off x="8039100" y="4920899"/>
            <a:ext cx="1524000" cy="11191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Open Sans"/>
              <a:buNone/>
            </a:pPr>
            <a:r>
              <a:rPr lang="en-US" sz="700" b="0" i="0" u="none" dirty="0">
                <a:solidFill>
                  <a:schemeClr val="bg1"/>
                </a:solidFill>
                <a:latin typeface="Myriad Pro" panose="020B0503030403020204" pitchFamily="34" charset="0"/>
                <a:ea typeface="Open Sans Light"/>
                <a:cs typeface="Open Sans Light"/>
                <a:sym typeface="Open Sans"/>
              </a:rPr>
              <a:t>© 2021 </a:t>
            </a:r>
            <a:r>
              <a:rPr lang="en-US" sz="700" b="0" i="0" u="none" dirty="0" err="1">
                <a:solidFill>
                  <a:schemeClr val="bg1"/>
                </a:solidFill>
                <a:latin typeface="Myriad Pro" panose="020B0503030403020204" pitchFamily="34" charset="0"/>
                <a:ea typeface="Open Sans Light"/>
                <a:cs typeface="Open Sans Light"/>
                <a:sym typeface="Open Sans"/>
              </a:rPr>
              <a:t>LoveWell</a:t>
            </a:r>
            <a:r>
              <a:rPr lang="en-US" sz="700" b="0" i="0" u="none" dirty="0">
                <a:solidFill>
                  <a:schemeClr val="bg1"/>
                </a:solidFill>
                <a:latin typeface="Myriad Pro" panose="020B0503030403020204" pitchFamily="34" charset="0"/>
                <a:ea typeface="Open Sans Light"/>
                <a:cs typeface="Open Sans Light"/>
                <a:sym typeface="Open Sans"/>
              </a:rPr>
              <a:t> Press</a:t>
            </a:r>
            <a:endParaRPr lang="en-US" dirty="0">
              <a:solidFill>
                <a:schemeClr val="bg1"/>
              </a:solidFill>
              <a:latin typeface="Myriad Pro" panose="020B0503030403020204" pitchFamily="34" charset="0"/>
            </a:endParaRPr>
          </a:p>
        </p:txBody>
      </p:sp>
      <p:sp>
        <p:nvSpPr>
          <p:cNvPr id="5" name="Google Shape;129;p25">
            <a:extLst>
              <a:ext uri="{FF2B5EF4-FFF2-40B4-BE49-F238E27FC236}">
                <a16:creationId xmlns:a16="http://schemas.microsoft.com/office/drawing/2014/main" id="{709195BC-9569-9E71-246B-2E375DE42CE6}"/>
              </a:ext>
            </a:extLst>
          </p:cNvPr>
          <p:cNvSpPr txBox="1"/>
          <p:nvPr/>
        </p:nvSpPr>
        <p:spPr>
          <a:xfrm>
            <a:off x="3215446" y="1863864"/>
            <a:ext cx="456438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4000" i="0" u="none" strike="noStrike" cap="none" dirty="0">
                <a:solidFill>
                  <a:schemeClr val="accent6"/>
                </a:solidFill>
              </a:rPr>
              <a:t>What is…</a:t>
            </a:r>
            <a:endParaRPr dirty="0">
              <a:solidFill>
                <a:schemeClr val="accent6"/>
              </a:solidFill>
            </a:endParaRPr>
          </a:p>
        </p:txBody>
      </p:sp>
      <p:sp>
        <p:nvSpPr>
          <p:cNvPr id="7" name="Google Shape;130;p25">
            <a:extLst>
              <a:ext uri="{FF2B5EF4-FFF2-40B4-BE49-F238E27FC236}">
                <a16:creationId xmlns:a16="http://schemas.microsoft.com/office/drawing/2014/main" id="{4C61577A-DBE2-5EFF-8C99-8337179DDB4F}"/>
              </a:ext>
            </a:extLst>
          </p:cNvPr>
          <p:cNvSpPr txBox="1"/>
          <p:nvPr/>
        </p:nvSpPr>
        <p:spPr>
          <a:xfrm>
            <a:off x="3215446" y="2462108"/>
            <a:ext cx="5291787"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6000" i="0" u="none" strike="noStrike" cap="none" dirty="0">
                <a:solidFill>
                  <a:schemeClr val="accent6"/>
                </a:solidFill>
              </a:rPr>
              <a:t>Honesty?</a:t>
            </a:r>
            <a:endParaRPr sz="6000" dirty="0">
              <a:solidFill>
                <a:schemeClr val="accent6"/>
              </a:solidFill>
            </a:endParaRPr>
          </a:p>
        </p:txBody>
      </p:sp>
      <p:sp>
        <p:nvSpPr>
          <p:cNvPr id="8" name="Google Shape;131;p25">
            <a:extLst>
              <a:ext uri="{FF2B5EF4-FFF2-40B4-BE49-F238E27FC236}">
                <a16:creationId xmlns:a16="http://schemas.microsoft.com/office/drawing/2014/main" id="{BC65894E-5064-F15E-C9A3-5F950BC2E443}"/>
              </a:ext>
            </a:extLst>
          </p:cNvPr>
          <p:cNvSpPr/>
          <p:nvPr/>
        </p:nvSpPr>
        <p:spPr>
          <a:xfrm>
            <a:off x="0" y="4476584"/>
            <a:ext cx="9144000" cy="666916"/>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6"/>
              </a:solidFill>
              <a:latin typeface="Arial"/>
              <a:ea typeface="Arial"/>
              <a:cs typeface="Arial"/>
              <a:sym typeface="Arial"/>
            </a:endParaRPr>
          </a:p>
        </p:txBody>
      </p:sp>
      <p:sp>
        <p:nvSpPr>
          <p:cNvPr id="9" name="Google Shape;132;p25">
            <a:extLst>
              <a:ext uri="{FF2B5EF4-FFF2-40B4-BE49-F238E27FC236}">
                <a16:creationId xmlns:a16="http://schemas.microsoft.com/office/drawing/2014/main" id="{3B0FB5F1-8A6C-B8FB-0FE1-8F6BD3ACA9CD}"/>
              </a:ext>
            </a:extLst>
          </p:cNvPr>
          <p:cNvSpPr txBox="1"/>
          <p:nvPr/>
        </p:nvSpPr>
        <p:spPr>
          <a:xfrm>
            <a:off x="3324225" y="4708163"/>
            <a:ext cx="2495550" cy="17383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BACC6"/>
              </a:buClr>
              <a:buSzPts val="1400"/>
              <a:buFont typeface="Open Sans"/>
              <a:buNone/>
            </a:pPr>
            <a:r>
              <a:rPr lang="en" sz="1200" b="1" i="0" u="none" strike="noStrike" cap="none" dirty="0" err="1">
                <a:solidFill>
                  <a:schemeClr val="lt1"/>
                </a:solidFill>
                <a:latin typeface="Montserrat"/>
                <a:ea typeface="Montserrat"/>
                <a:cs typeface="Montserrat"/>
                <a:sym typeface="Montserrat"/>
              </a:rPr>
              <a:t>TalkingTreeBooks.com</a:t>
            </a:r>
            <a:endParaRPr sz="1200" b="0" i="0" u="none" strike="noStrike" cap="none" dirty="0">
              <a:solidFill>
                <a:schemeClr val="lt1"/>
              </a:solidFill>
              <a:latin typeface="Montserrat"/>
              <a:ea typeface="Montserrat"/>
              <a:cs typeface="Montserrat"/>
              <a:sym typeface="Montserrat"/>
            </a:endParaRPr>
          </a:p>
        </p:txBody>
      </p:sp>
      <p:pic>
        <p:nvPicPr>
          <p:cNvPr id="10" name="Picture 9" descr="A green tree with black background&#10;&#10;Description automatically generated">
            <a:extLst>
              <a:ext uri="{FF2B5EF4-FFF2-40B4-BE49-F238E27FC236}">
                <a16:creationId xmlns:a16="http://schemas.microsoft.com/office/drawing/2014/main" id="{D82B5023-1D6F-E2CF-AA98-6C2BB9E123A4}"/>
              </a:ext>
            </a:extLst>
          </p:cNvPr>
          <p:cNvPicPr>
            <a:picLocks noChangeAspect="1"/>
          </p:cNvPicPr>
          <p:nvPr/>
        </p:nvPicPr>
        <p:blipFill>
          <a:blip r:embed="rId3"/>
          <a:stretch>
            <a:fillRect/>
          </a:stretch>
        </p:blipFill>
        <p:spPr>
          <a:xfrm>
            <a:off x="414100" y="413468"/>
            <a:ext cx="2294377" cy="4559587"/>
          </a:xfrm>
          <a:prstGeom prst="rect">
            <a:avLst/>
          </a:prstGeom>
        </p:spPr>
      </p:pic>
      <p:pic>
        <p:nvPicPr>
          <p:cNvPr id="11" name="Picture 10" descr="A blue and green text on a black background&#10;&#10;Description automatically generated">
            <a:extLst>
              <a:ext uri="{FF2B5EF4-FFF2-40B4-BE49-F238E27FC236}">
                <a16:creationId xmlns:a16="http://schemas.microsoft.com/office/drawing/2014/main" id="{38167F58-CAA2-CC3C-54A2-26221DC242EE}"/>
              </a:ext>
            </a:extLst>
          </p:cNvPr>
          <p:cNvPicPr>
            <a:picLocks noChangeAspect="1"/>
          </p:cNvPicPr>
          <p:nvPr/>
        </p:nvPicPr>
        <p:blipFill>
          <a:blip r:embed="rId4"/>
          <a:stretch>
            <a:fillRect/>
          </a:stretch>
        </p:blipFill>
        <p:spPr>
          <a:xfrm>
            <a:off x="7081283" y="172352"/>
            <a:ext cx="1924783" cy="826440"/>
          </a:xfrm>
          <a:prstGeom prst="rect">
            <a:avLst/>
          </a:prstGeom>
        </p:spPr>
      </p:pic>
      <p:sp>
        <p:nvSpPr>
          <p:cNvPr id="12" name="Google Shape;133;p25">
            <a:extLst>
              <a:ext uri="{FF2B5EF4-FFF2-40B4-BE49-F238E27FC236}">
                <a16:creationId xmlns:a16="http://schemas.microsoft.com/office/drawing/2014/main" id="{17B4B97A-D11E-6299-73F1-D9BDEE58B6EE}"/>
              </a:ext>
            </a:extLst>
          </p:cNvPr>
          <p:cNvSpPr txBox="1"/>
          <p:nvPr/>
        </p:nvSpPr>
        <p:spPr>
          <a:xfrm>
            <a:off x="7967900" y="4708163"/>
            <a:ext cx="1524000" cy="35374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Open Sans"/>
              <a:buNone/>
            </a:pPr>
            <a:r>
              <a:rPr lang="en" sz="700" b="0" i="0" u="none" strike="noStrike" cap="none" dirty="0">
                <a:solidFill>
                  <a:schemeClr val="lt1"/>
                </a:solidFill>
                <a:latin typeface="Open Sans Light"/>
                <a:ea typeface="Open Sans Light"/>
                <a:cs typeface="Open Sans Light"/>
                <a:sym typeface="Open Sans"/>
              </a:rPr>
              <a:t>© 2021, 2023</a:t>
            </a:r>
          </a:p>
          <a:p>
            <a:pPr marL="0" marR="0" lvl="0" indent="0" algn="l" rtl="0">
              <a:lnSpc>
                <a:spcPct val="100000"/>
              </a:lnSpc>
              <a:spcBef>
                <a:spcPts val="0"/>
              </a:spcBef>
              <a:spcAft>
                <a:spcPts val="0"/>
              </a:spcAft>
              <a:buClr>
                <a:srgbClr val="000000"/>
              </a:buClr>
              <a:buSzPts val="700"/>
              <a:buFont typeface="Open Sans"/>
              <a:buNone/>
            </a:pPr>
            <a:r>
              <a:rPr lang="en" sz="700" b="0" i="0" u="none" strike="noStrike" cap="none" dirty="0">
                <a:solidFill>
                  <a:schemeClr val="lt1"/>
                </a:solidFill>
                <a:latin typeface="Open Sans Light"/>
                <a:ea typeface="Open Sans Light"/>
                <a:cs typeface="Open Sans Light"/>
                <a:sym typeface="Open Sans"/>
              </a:rPr>
              <a:t> </a:t>
            </a:r>
            <a:r>
              <a:rPr lang="en" sz="700" b="0" i="0" u="none" strike="noStrike" cap="none" dirty="0" err="1">
                <a:solidFill>
                  <a:schemeClr val="lt1"/>
                </a:solidFill>
                <a:latin typeface="Open Sans Light"/>
                <a:ea typeface="Open Sans Light"/>
                <a:cs typeface="Open Sans Light"/>
                <a:sym typeface="Open Sans"/>
              </a:rPr>
              <a:t>LoveWell</a:t>
            </a:r>
            <a:r>
              <a:rPr lang="en" sz="700" b="0" i="0" u="none" strike="noStrike" cap="none" dirty="0">
                <a:solidFill>
                  <a:schemeClr val="lt1"/>
                </a:solidFill>
                <a:latin typeface="Open Sans Light"/>
                <a:ea typeface="Open Sans Light"/>
                <a:cs typeface="Open Sans Light"/>
                <a:sym typeface="Open Sans"/>
              </a:rPr>
              <a:t> Press</a:t>
            </a:r>
            <a:endParaRPr sz="1400" b="0" i="0" u="none" strike="noStrike" cap="none" dirty="0">
              <a:solidFill>
                <a:schemeClr val="lt1"/>
              </a:solidFill>
              <a:latin typeface="Open Sans Light"/>
              <a:ea typeface="Open Sans Light"/>
              <a:cs typeface="Open Sans Light"/>
              <a:sym typeface="Open Sans"/>
            </a:endParaRPr>
          </a:p>
        </p:txBody>
      </p:sp>
    </p:spTree>
    <p:extLst>
      <p:ext uri="{BB962C8B-B14F-4D97-AF65-F5344CB8AC3E}">
        <p14:creationId xmlns:p14="http://schemas.microsoft.com/office/powerpoint/2010/main" val="402765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6" name="Google Shape;201;p30">
            <a:extLst>
              <a:ext uri="{FF2B5EF4-FFF2-40B4-BE49-F238E27FC236}">
                <a16:creationId xmlns:a16="http://schemas.microsoft.com/office/drawing/2014/main" id="{BDE84194-8E6B-1A4D-92AE-C7DBD16F79C3}"/>
              </a:ext>
            </a:extLst>
          </p:cNvPr>
          <p:cNvPicPr preferRelativeResize="0"/>
          <p:nvPr/>
        </p:nvPicPr>
        <p:blipFill rotWithShape="1">
          <a:blip r:embed="rId3">
            <a:alphaModFix amt="50000"/>
          </a:blip>
          <a:srcRect/>
          <a:stretch/>
        </p:blipFill>
        <p:spPr>
          <a:xfrm rot="21338521">
            <a:off x="-199117" y="-270541"/>
            <a:ext cx="2658961" cy="3123813"/>
          </a:xfrm>
          <a:prstGeom prst="rect">
            <a:avLst/>
          </a:prstGeom>
          <a:noFill/>
          <a:ln>
            <a:noFill/>
          </a:ln>
        </p:spPr>
      </p:pic>
      <p:sp>
        <p:nvSpPr>
          <p:cNvPr id="200" name="Google Shape;200;p30"/>
          <p:cNvSpPr txBox="1"/>
          <p:nvPr/>
        </p:nvSpPr>
        <p:spPr>
          <a:xfrm>
            <a:off x="1744980" y="428408"/>
            <a:ext cx="5654039"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 sz="4400" b="0" i="0" u="none" dirty="0">
                <a:solidFill>
                  <a:schemeClr val="accent6"/>
                </a:solidFill>
                <a:latin typeface="Montserrat" pitchFamily="2" charset="77"/>
                <a:sym typeface="Arial"/>
              </a:rPr>
              <a:t>What is honesty?</a:t>
            </a:r>
            <a:endParaRPr dirty="0">
              <a:solidFill>
                <a:schemeClr val="accent6"/>
              </a:solidFill>
              <a:latin typeface="Montserrat" pitchFamily="2" charset="77"/>
            </a:endParaRPr>
          </a:p>
        </p:txBody>
      </p:sp>
      <p:sp>
        <p:nvSpPr>
          <p:cNvPr id="2" name="Round Diagonal Corner Rectangle 1">
            <a:extLst>
              <a:ext uri="{FF2B5EF4-FFF2-40B4-BE49-F238E27FC236}">
                <a16:creationId xmlns:a16="http://schemas.microsoft.com/office/drawing/2014/main" id="{7B0DD113-2988-FF4D-BE4E-DB54E31D6288}"/>
              </a:ext>
            </a:extLst>
          </p:cNvPr>
          <p:cNvSpPr/>
          <p:nvPr/>
        </p:nvSpPr>
        <p:spPr>
          <a:xfrm>
            <a:off x="1278941" y="1558521"/>
            <a:ext cx="6586116" cy="3027411"/>
          </a:xfrm>
          <a:prstGeom prst="round2Diag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Being honest </a:t>
            </a:r>
            <a:br>
              <a:rPr lang="en-US" sz="2200" dirty="0">
                <a:solidFill>
                  <a:schemeClr val="bg1"/>
                </a:solidFill>
              </a:rPr>
            </a:br>
            <a:r>
              <a:rPr lang="en-US" sz="2200" dirty="0">
                <a:solidFill>
                  <a:schemeClr val="bg1"/>
                </a:solidFill>
              </a:rPr>
              <a:t>means you do and say things that are truthful</a:t>
            </a:r>
          </a:p>
        </p:txBody>
      </p:sp>
    </p:spTree>
    <p:extLst>
      <p:ext uri="{BB962C8B-B14F-4D97-AF65-F5344CB8AC3E}">
        <p14:creationId xmlns:p14="http://schemas.microsoft.com/office/powerpoint/2010/main" val="3551270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6" name="Google Shape;201;p30">
            <a:extLst>
              <a:ext uri="{FF2B5EF4-FFF2-40B4-BE49-F238E27FC236}">
                <a16:creationId xmlns:a16="http://schemas.microsoft.com/office/drawing/2014/main" id="{BDE84194-8E6B-1A4D-92AE-C7DBD16F79C3}"/>
              </a:ext>
            </a:extLst>
          </p:cNvPr>
          <p:cNvPicPr preferRelativeResize="0"/>
          <p:nvPr/>
        </p:nvPicPr>
        <p:blipFill rotWithShape="1">
          <a:blip r:embed="rId3">
            <a:alphaModFix amt="50000"/>
          </a:blip>
          <a:srcRect/>
          <a:stretch/>
        </p:blipFill>
        <p:spPr>
          <a:xfrm rot="21338521">
            <a:off x="-199117" y="-270541"/>
            <a:ext cx="2658961" cy="3123813"/>
          </a:xfrm>
          <a:prstGeom prst="rect">
            <a:avLst/>
          </a:prstGeom>
          <a:noFill/>
          <a:ln>
            <a:noFill/>
          </a:ln>
        </p:spPr>
      </p:pic>
      <p:sp>
        <p:nvSpPr>
          <p:cNvPr id="200" name="Google Shape;200;p30"/>
          <p:cNvSpPr txBox="1"/>
          <p:nvPr/>
        </p:nvSpPr>
        <p:spPr>
          <a:xfrm>
            <a:off x="1744980" y="428408"/>
            <a:ext cx="5654039"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 sz="4400" b="0" i="0" u="none" dirty="0">
                <a:solidFill>
                  <a:schemeClr val="accent6"/>
                </a:solidFill>
                <a:latin typeface="Montserrat" pitchFamily="2" charset="77"/>
                <a:sym typeface="Arial"/>
              </a:rPr>
              <a:t>What is honesty?</a:t>
            </a:r>
            <a:endParaRPr dirty="0">
              <a:solidFill>
                <a:schemeClr val="accent6"/>
              </a:solidFill>
              <a:latin typeface="Montserrat" pitchFamily="2" charset="77"/>
            </a:endParaRPr>
          </a:p>
        </p:txBody>
      </p:sp>
      <p:sp>
        <p:nvSpPr>
          <p:cNvPr id="2" name="Round Diagonal Corner Rectangle 1">
            <a:extLst>
              <a:ext uri="{FF2B5EF4-FFF2-40B4-BE49-F238E27FC236}">
                <a16:creationId xmlns:a16="http://schemas.microsoft.com/office/drawing/2014/main" id="{7B0DD113-2988-FF4D-BE4E-DB54E31D6288}"/>
              </a:ext>
            </a:extLst>
          </p:cNvPr>
          <p:cNvSpPr/>
          <p:nvPr/>
        </p:nvSpPr>
        <p:spPr>
          <a:xfrm>
            <a:off x="1049124" y="1585953"/>
            <a:ext cx="3051125" cy="3027411"/>
          </a:xfrm>
          <a:prstGeom prst="round2Diag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rPr>
              <a:t>Being honest </a:t>
            </a:r>
            <a:br>
              <a:rPr lang="en-US" sz="2200" dirty="0">
                <a:solidFill>
                  <a:schemeClr val="bg1"/>
                </a:solidFill>
              </a:rPr>
            </a:br>
            <a:r>
              <a:rPr lang="en-US" sz="2200" dirty="0">
                <a:solidFill>
                  <a:schemeClr val="bg1"/>
                </a:solidFill>
              </a:rPr>
              <a:t>means you do and say things that are truthful</a:t>
            </a:r>
          </a:p>
        </p:txBody>
      </p:sp>
      <p:sp>
        <p:nvSpPr>
          <p:cNvPr id="14" name="Round Diagonal Corner Rectangle 13">
            <a:extLst>
              <a:ext uri="{FF2B5EF4-FFF2-40B4-BE49-F238E27FC236}">
                <a16:creationId xmlns:a16="http://schemas.microsoft.com/office/drawing/2014/main" id="{D59917C0-2961-5F40-888C-5B11396B292D}"/>
              </a:ext>
            </a:extLst>
          </p:cNvPr>
          <p:cNvSpPr/>
          <p:nvPr/>
        </p:nvSpPr>
        <p:spPr>
          <a:xfrm>
            <a:off x="4468483" y="2080542"/>
            <a:ext cx="3458818" cy="2021183"/>
          </a:xfrm>
          <a:prstGeom prst="round2Diag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Truthful:</a:t>
            </a:r>
          </a:p>
          <a:p>
            <a:pPr algn="ctr"/>
            <a:r>
              <a:rPr lang="en-US" sz="1600" dirty="0"/>
              <a:t>Saying or showing what happened in the real world, based on facts, not imagination</a:t>
            </a:r>
          </a:p>
        </p:txBody>
      </p:sp>
    </p:spTree>
    <p:extLst>
      <p:ext uri="{BB962C8B-B14F-4D97-AF65-F5344CB8AC3E}">
        <p14:creationId xmlns:p14="http://schemas.microsoft.com/office/powerpoint/2010/main" val="29873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30"/>
          <p:cNvSpPr txBox="1"/>
          <p:nvPr/>
        </p:nvSpPr>
        <p:spPr>
          <a:xfrm>
            <a:off x="212004" y="292395"/>
            <a:ext cx="8540363"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 sz="4400" dirty="0">
                <a:solidFill>
                  <a:schemeClr val="accent6"/>
                </a:solidFill>
                <a:latin typeface="Montserrat" pitchFamily="2" charset="77"/>
              </a:rPr>
              <a:t>Ways to be </a:t>
            </a:r>
            <a:r>
              <a:rPr lang="en" sz="4400" b="0" i="0" u="none" dirty="0">
                <a:solidFill>
                  <a:schemeClr val="accent6"/>
                </a:solidFill>
                <a:latin typeface="Montserrat" pitchFamily="2" charset="77"/>
                <a:sym typeface="Arial"/>
              </a:rPr>
              <a:t>honest</a:t>
            </a:r>
            <a:endParaRPr dirty="0">
              <a:solidFill>
                <a:schemeClr val="accent6"/>
              </a:solidFill>
              <a:latin typeface="Montserrat" pitchFamily="2" charset="77"/>
            </a:endParaRPr>
          </a:p>
        </p:txBody>
      </p:sp>
      <p:sp>
        <p:nvSpPr>
          <p:cNvPr id="6" name="Chevron 5">
            <a:extLst>
              <a:ext uri="{FF2B5EF4-FFF2-40B4-BE49-F238E27FC236}">
                <a16:creationId xmlns:a16="http://schemas.microsoft.com/office/drawing/2014/main" id="{0E81897A-067A-2C4C-A3C9-DAA5A46B80EF}"/>
              </a:ext>
            </a:extLst>
          </p:cNvPr>
          <p:cNvSpPr/>
          <p:nvPr/>
        </p:nvSpPr>
        <p:spPr>
          <a:xfrm>
            <a:off x="454902" y="1393746"/>
            <a:ext cx="2757055" cy="879764"/>
          </a:xfrm>
          <a:prstGeom prst="chevron">
            <a:avLst/>
          </a:prstGeom>
          <a:solidFill>
            <a:srgbClr val="3383C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Telling the Truth</a:t>
            </a:r>
          </a:p>
        </p:txBody>
      </p:sp>
      <p:sp>
        <p:nvSpPr>
          <p:cNvPr id="7" name="Chevron 6">
            <a:extLst>
              <a:ext uri="{FF2B5EF4-FFF2-40B4-BE49-F238E27FC236}">
                <a16:creationId xmlns:a16="http://schemas.microsoft.com/office/drawing/2014/main" id="{C419EAAC-8D3F-194C-B2F4-A82BEDC41CB5}"/>
              </a:ext>
            </a:extLst>
          </p:cNvPr>
          <p:cNvSpPr/>
          <p:nvPr/>
        </p:nvSpPr>
        <p:spPr>
          <a:xfrm>
            <a:off x="2851740" y="1393746"/>
            <a:ext cx="3225427" cy="879764"/>
          </a:xfrm>
          <a:prstGeom prst="chevron">
            <a:avLst/>
          </a:prstGeom>
          <a:solidFill>
            <a:srgbClr val="3383C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Saying what really happened, based on facts</a:t>
            </a:r>
          </a:p>
        </p:txBody>
      </p:sp>
      <p:sp>
        <p:nvSpPr>
          <p:cNvPr id="8" name="Chevron 7">
            <a:extLst>
              <a:ext uri="{FF2B5EF4-FFF2-40B4-BE49-F238E27FC236}">
                <a16:creationId xmlns:a16="http://schemas.microsoft.com/office/drawing/2014/main" id="{D74C5937-B6FC-3F40-8EB6-00080AD4CCA5}"/>
              </a:ext>
            </a:extLst>
          </p:cNvPr>
          <p:cNvSpPr/>
          <p:nvPr/>
        </p:nvSpPr>
        <p:spPr>
          <a:xfrm>
            <a:off x="454902" y="2578275"/>
            <a:ext cx="2757055" cy="879764"/>
          </a:xfrm>
          <a:prstGeom prst="chevron">
            <a:avLst/>
          </a:prstGeom>
          <a:solidFill>
            <a:srgbClr val="5326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Not Hiding The Truth</a:t>
            </a:r>
          </a:p>
        </p:txBody>
      </p:sp>
      <p:sp>
        <p:nvSpPr>
          <p:cNvPr id="9" name="Chevron 8">
            <a:extLst>
              <a:ext uri="{FF2B5EF4-FFF2-40B4-BE49-F238E27FC236}">
                <a16:creationId xmlns:a16="http://schemas.microsoft.com/office/drawing/2014/main" id="{264FEDF3-A1A5-5F43-A7CC-73ABDE70F367}"/>
              </a:ext>
            </a:extLst>
          </p:cNvPr>
          <p:cNvSpPr/>
          <p:nvPr/>
        </p:nvSpPr>
        <p:spPr>
          <a:xfrm>
            <a:off x="2851741" y="2578275"/>
            <a:ext cx="3225427" cy="879764"/>
          </a:xfrm>
          <a:prstGeom prst="chevron">
            <a:avLst/>
          </a:prstGeom>
          <a:solidFill>
            <a:srgbClr val="53267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Showing or telling the whole truth</a:t>
            </a:r>
          </a:p>
        </p:txBody>
      </p:sp>
      <p:sp>
        <p:nvSpPr>
          <p:cNvPr id="12" name="Chevron 11">
            <a:extLst>
              <a:ext uri="{FF2B5EF4-FFF2-40B4-BE49-F238E27FC236}">
                <a16:creationId xmlns:a16="http://schemas.microsoft.com/office/drawing/2014/main" id="{A1B51C13-8646-2941-A751-4B85F1EB370D}"/>
              </a:ext>
            </a:extLst>
          </p:cNvPr>
          <p:cNvSpPr/>
          <p:nvPr/>
        </p:nvSpPr>
        <p:spPr>
          <a:xfrm>
            <a:off x="454902" y="3769329"/>
            <a:ext cx="2757055" cy="879764"/>
          </a:xfrm>
          <a:prstGeom prst="chevron">
            <a:avLst/>
          </a:prstGeom>
          <a:solidFill>
            <a:srgbClr val="90BF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Acting Truthfully</a:t>
            </a:r>
          </a:p>
        </p:txBody>
      </p:sp>
      <p:sp>
        <p:nvSpPr>
          <p:cNvPr id="13" name="Chevron 12">
            <a:extLst>
              <a:ext uri="{FF2B5EF4-FFF2-40B4-BE49-F238E27FC236}">
                <a16:creationId xmlns:a16="http://schemas.microsoft.com/office/drawing/2014/main" id="{F4038F7D-1D1C-E74F-A044-ACF065A830B3}"/>
              </a:ext>
            </a:extLst>
          </p:cNvPr>
          <p:cNvSpPr/>
          <p:nvPr/>
        </p:nvSpPr>
        <p:spPr>
          <a:xfrm>
            <a:off x="2851740" y="3769329"/>
            <a:ext cx="3225427" cy="879764"/>
          </a:xfrm>
          <a:prstGeom prst="chevron">
            <a:avLst/>
          </a:prstGeom>
          <a:solidFill>
            <a:srgbClr val="90BF49">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Not doing things that involve tricking or hurting others for your own benefit</a:t>
            </a:r>
          </a:p>
        </p:txBody>
      </p:sp>
      <p:sp>
        <p:nvSpPr>
          <p:cNvPr id="15" name="Chevron 14">
            <a:extLst>
              <a:ext uri="{FF2B5EF4-FFF2-40B4-BE49-F238E27FC236}">
                <a16:creationId xmlns:a16="http://schemas.microsoft.com/office/drawing/2014/main" id="{677AD072-12FB-A347-80E4-B8B80CBF1D76}"/>
              </a:ext>
            </a:extLst>
          </p:cNvPr>
          <p:cNvSpPr/>
          <p:nvPr/>
        </p:nvSpPr>
        <p:spPr>
          <a:xfrm>
            <a:off x="5711837" y="1393962"/>
            <a:ext cx="3225427" cy="879764"/>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Lying is dishonest</a:t>
            </a:r>
          </a:p>
        </p:txBody>
      </p:sp>
      <p:sp>
        <p:nvSpPr>
          <p:cNvPr id="16" name="Chevron 15">
            <a:extLst>
              <a:ext uri="{FF2B5EF4-FFF2-40B4-BE49-F238E27FC236}">
                <a16:creationId xmlns:a16="http://schemas.microsoft.com/office/drawing/2014/main" id="{F0FF871F-3CAC-6D40-B69E-00BC644DDB73}"/>
              </a:ext>
            </a:extLst>
          </p:cNvPr>
          <p:cNvSpPr/>
          <p:nvPr/>
        </p:nvSpPr>
        <p:spPr>
          <a:xfrm>
            <a:off x="5711838" y="2571750"/>
            <a:ext cx="3225427" cy="879764"/>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Hiding the truth is called deceit or trickery and it’s dishonest</a:t>
            </a:r>
          </a:p>
        </p:txBody>
      </p:sp>
      <p:sp>
        <p:nvSpPr>
          <p:cNvPr id="17" name="Chevron 16">
            <a:extLst>
              <a:ext uri="{FF2B5EF4-FFF2-40B4-BE49-F238E27FC236}">
                <a16:creationId xmlns:a16="http://schemas.microsoft.com/office/drawing/2014/main" id="{50929C03-97C3-C946-937A-23B9E1521152}"/>
              </a:ext>
            </a:extLst>
          </p:cNvPr>
          <p:cNvSpPr/>
          <p:nvPr/>
        </p:nvSpPr>
        <p:spPr>
          <a:xfrm>
            <a:off x="5711837" y="3762588"/>
            <a:ext cx="3225427" cy="879764"/>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bg1"/>
                </a:solidFill>
                <a:latin typeface="Montserrat" pitchFamily="2" charset="77"/>
              </a:rPr>
              <a:t>Acts like cheating, stealing, and misleading are dishonest</a:t>
            </a:r>
          </a:p>
        </p:txBody>
      </p:sp>
    </p:spTree>
    <p:extLst>
      <p:ext uri="{BB962C8B-B14F-4D97-AF65-F5344CB8AC3E}">
        <p14:creationId xmlns:p14="http://schemas.microsoft.com/office/powerpoint/2010/main" val="258182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0-#ppt_w/2"/>
                                          </p:val>
                                        </p:tav>
                                        <p:tav tm="100000">
                                          <p:val>
                                            <p:strVal val="#ppt_x"/>
                                          </p:val>
                                        </p:tav>
                                      </p:tavLst>
                                    </p:anim>
                                    <p:anim calcmode="lin" valueType="num">
                                      <p:cBhvr additive="base">
                                        <p:cTn id="3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0-#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 name="Rectangle 13">
            <a:extLst>
              <a:ext uri="{FF2B5EF4-FFF2-40B4-BE49-F238E27FC236}">
                <a16:creationId xmlns:a16="http://schemas.microsoft.com/office/drawing/2014/main" id="{BDBFEFE5-FC4B-1F4B-8AE2-7EB9EBC0D834}"/>
              </a:ext>
            </a:extLst>
          </p:cNvPr>
          <p:cNvSpPr/>
          <p:nvPr/>
        </p:nvSpPr>
        <p:spPr>
          <a:xfrm>
            <a:off x="-5344" y="526670"/>
            <a:ext cx="9144000" cy="46168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BCDA33C5-1B67-7E47-ABC6-CDA73F54207D}"/>
              </a:ext>
            </a:extLst>
          </p:cNvPr>
          <p:cNvSpPr>
            <a:spLocks noGrp="1"/>
          </p:cNvSpPr>
          <p:nvPr>
            <p:ph type="title"/>
          </p:nvPr>
        </p:nvSpPr>
        <p:spPr>
          <a:xfrm>
            <a:off x="278886" y="110123"/>
            <a:ext cx="8520600" cy="553415"/>
          </a:xfrm>
        </p:spPr>
        <p:txBody>
          <a:bodyPr/>
          <a:lstStyle/>
          <a:p>
            <a:pPr algn="ctr"/>
            <a:r>
              <a:rPr lang="en-US" sz="3400" dirty="0">
                <a:solidFill>
                  <a:schemeClr val="accent6"/>
                </a:solidFill>
                <a:latin typeface="Montserrat" pitchFamily="2" charset="77"/>
              </a:rPr>
              <a:t>Is this honest?</a:t>
            </a:r>
          </a:p>
        </p:txBody>
      </p:sp>
      <p:grpSp>
        <p:nvGrpSpPr>
          <p:cNvPr id="5" name="Group 4">
            <a:extLst>
              <a:ext uri="{FF2B5EF4-FFF2-40B4-BE49-F238E27FC236}">
                <a16:creationId xmlns:a16="http://schemas.microsoft.com/office/drawing/2014/main" id="{B9694211-759C-DB49-B119-F5D709AD2738}"/>
              </a:ext>
            </a:extLst>
          </p:cNvPr>
          <p:cNvGrpSpPr/>
          <p:nvPr/>
        </p:nvGrpSpPr>
        <p:grpSpPr>
          <a:xfrm>
            <a:off x="854720" y="1143000"/>
            <a:ext cx="3266898" cy="2857500"/>
            <a:chOff x="693696" y="1143000"/>
            <a:chExt cx="3266898" cy="2857500"/>
          </a:xfrm>
        </p:grpSpPr>
        <p:sp>
          <p:nvSpPr>
            <p:cNvPr id="143" name="Google Shape;143;p26"/>
            <p:cNvSpPr txBox="1"/>
            <p:nvPr/>
          </p:nvSpPr>
          <p:spPr>
            <a:xfrm>
              <a:off x="693696" y="1143000"/>
              <a:ext cx="3266898" cy="2857500"/>
            </a:xfrm>
            <a:prstGeom prst="rect">
              <a:avLst/>
            </a:prstGeom>
            <a:solidFill>
              <a:schemeClr val="l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47" name="Google Shape;147;p26"/>
            <p:cNvSpPr txBox="1"/>
            <p:nvPr/>
          </p:nvSpPr>
          <p:spPr>
            <a:xfrm>
              <a:off x="693696" y="1143000"/>
              <a:ext cx="304800" cy="277415"/>
            </a:xfrm>
            <a:prstGeom prst="rect">
              <a:avLst/>
            </a:prstGeom>
            <a:solidFill>
              <a:schemeClr val="accen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 sz="1300" b="0" i="0" u="none" dirty="0">
                  <a:solidFill>
                    <a:srgbClr val="FFFFFF"/>
                  </a:solidFill>
                  <a:latin typeface="Montserrat" pitchFamily="2" charset="77"/>
                  <a:ea typeface="Calibri"/>
                  <a:cs typeface="Calibri"/>
                  <a:sym typeface="Calibri"/>
                </a:rPr>
                <a:t>1</a:t>
              </a:r>
              <a:endParaRPr sz="1300" dirty="0">
                <a:latin typeface="Montserrat" pitchFamily="2" charset="77"/>
              </a:endParaRPr>
            </a:p>
          </p:txBody>
        </p:sp>
      </p:grpSp>
      <p:grpSp>
        <p:nvGrpSpPr>
          <p:cNvPr id="2" name="Group 1">
            <a:extLst>
              <a:ext uri="{FF2B5EF4-FFF2-40B4-BE49-F238E27FC236}">
                <a16:creationId xmlns:a16="http://schemas.microsoft.com/office/drawing/2014/main" id="{34862858-EE3A-8342-95C8-13327677238F}"/>
              </a:ext>
            </a:extLst>
          </p:cNvPr>
          <p:cNvGrpSpPr/>
          <p:nvPr/>
        </p:nvGrpSpPr>
        <p:grpSpPr>
          <a:xfrm>
            <a:off x="4830086" y="1137235"/>
            <a:ext cx="3266898" cy="2857500"/>
            <a:chOff x="4427506" y="1143000"/>
            <a:chExt cx="3266898" cy="2857500"/>
          </a:xfrm>
        </p:grpSpPr>
        <p:sp>
          <p:nvSpPr>
            <p:cNvPr id="16" name="Google Shape;143;p26">
              <a:extLst>
                <a:ext uri="{FF2B5EF4-FFF2-40B4-BE49-F238E27FC236}">
                  <a16:creationId xmlns:a16="http://schemas.microsoft.com/office/drawing/2014/main" id="{FF50F9A3-8438-5A42-B6CB-8DCB4DB72583}"/>
                </a:ext>
              </a:extLst>
            </p:cNvPr>
            <p:cNvSpPr txBox="1"/>
            <p:nvPr/>
          </p:nvSpPr>
          <p:spPr>
            <a:xfrm>
              <a:off x="4427506" y="1143000"/>
              <a:ext cx="3266898" cy="2857500"/>
            </a:xfrm>
            <a:prstGeom prst="rect">
              <a:avLst/>
            </a:prstGeom>
            <a:solidFill>
              <a:schemeClr val="l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7" name="Google Shape;147;p26">
              <a:extLst>
                <a:ext uri="{FF2B5EF4-FFF2-40B4-BE49-F238E27FC236}">
                  <a16:creationId xmlns:a16="http://schemas.microsoft.com/office/drawing/2014/main" id="{9FB556A1-171E-4740-B7FB-71C5772D5FDB}"/>
                </a:ext>
              </a:extLst>
            </p:cNvPr>
            <p:cNvSpPr txBox="1"/>
            <p:nvPr/>
          </p:nvSpPr>
          <p:spPr>
            <a:xfrm>
              <a:off x="4427506" y="1143000"/>
              <a:ext cx="304800" cy="277415"/>
            </a:xfrm>
            <a:prstGeom prst="rect">
              <a:avLst/>
            </a:prstGeom>
            <a:solidFill>
              <a:schemeClr val="accen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 sz="1300" dirty="0">
                  <a:solidFill>
                    <a:srgbClr val="FFFFFF"/>
                  </a:solidFill>
                  <a:latin typeface="Montserrat" pitchFamily="2" charset="77"/>
                  <a:cs typeface="Calibri"/>
                  <a:sym typeface="Calibri"/>
                </a:rPr>
                <a:t>2</a:t>
              </a:r>
              <a:endParaRPr sz="1300" dirty="0">
                <a:latin typeface="Montserrat" pitchFamily="2" charset="77"/>
              </a:endParaRPr>
            </a:p>
          </p:txBody>
        </p:sp>
      </p:grpSp>
      <p:sp>
        <p:nvSpPr>
          <p:cNvPr id="151" name="Google Shape;151;p26"/>
          <p:cNvSpPr txBox="1"/>
          <p:nvPr/>
        </p:nvSpPr>
        <p:spPr>
          <a:xfrm>
            <a:off x="1333500" y="4219532"/>
            <a:ext cx="6477000" cy="4845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064A2"/>
              </a:buClr>
              <a:buSzPts val="1800"/>
              <a:buFont typeface="Arial"/>
              <a:buNone/>
            </a:pPr>
            <a:r>
              <a:rPr lang="en" sz="1800" b="0" i="0" u="none" dirty="0">
                <a:solidFill>
                  <a:schemeClr val="bg1"/>
                </a:solidFill>
                <a:latin typeface="Montserrat" pitchFamily="2" charset="77"/>
                <a:sym typeface="Arial"/>
              </a:rPr>
              <a:t> </a:t>
            </a:r>
            <a:r>
              <a:rPr lang="en" sz="1800" b="1" i="0" u="none" dirty="0">
                <a:solidFill>
                  <a:schemeClr val="bg1"/>
                </a:solidFill>
                <a:latin typeface="Montserrat" pitchFamily="2" charset="77"/>
                <a:sym typeface="Arial"/>
              </a:rPr>
              <a:t>Being honest means you tell the truth. </a:t>
            </a:r>
            <a:br>
              <a:rPr lang="en" sz="1800" b="1" i="0" u="none" dirty="0">
                <a:solidFill>
                  <a:schemeClr val="bg1"/>
                </a:solidFill>
                <a:latin typeface="Montserrat" pitchFamily="2" charset="77"/>
                <a:sym typeface="Arial"/>
              </a:rPr>
            </a:br>
            <a:r>
              <a:rPr lang="en" sz="1800" b="1" i="0" u="none" dirty="0">
                <a:solidFill>
                  <a:schemeClr val="bg1"/>
                </a:solidFill>
                <a:latin typeface="Montserrat" pitchFamily="2" charset="77"/>
                <a:sym typeface="Arial"/>
              </a:rPr>
              <a:t>Saying something that is not true is lying.</a:t>
            </a:r>
            <a:endParaRPr dirty="0">
              <a:solidFill>
                <a:schemeClr val="bg1"/>
              </a:solidFill>
              <a:latin typeface="Montserrat" pitchFamily="2" charset="77"/>
            </a:endParaRPr>
          </a:p>
        </p:txBody>
      </p:sp>
      <p:grpSp>
        <p:nvGrpSpPr>
          <p:cNvPr id="22" name="Group 21">
            <a:extLst>
              <a:ext uri="{FF2B5EF4-FFF2-40B4-BE49-F238E27FC236}">
                <a16:creationId xmlns:a16="http://schemas.microsoft.com/office/drawing/2014/main" id="{6A15B10B-ED78-5B41-BBB0-06B84D2405A1}"/>
              </a:ext>
            </a:extLst>
          </p:cNvPr>
          <p:cNvGrpSpPr/>
          <p:nvPr/>
        </p:nvGrpSpPr>
        <p:grpSpPr>
          <a:xfrm>
            <a:off x="5194480" y="1207331"/>
            <a:ext cx="2219377" cy="780889"/>
            <a:chOff x="1231406" y="1218862"/>
            <a:chExt cx="2994254" cy="780889"/>
          </a:xfrm>
          <a:solidFill>
            <a:schemeClr val="accent1"/>
          </a:solidFill>
        </p:grpSpPr>
        <p:sp>
          <p:nvSpPr>
            <p:cNvPr id="23" name="Rounded Rectangle 22">
              <a:extLst>
                <a:ext uri="{FF2B5EF4-FFF2-40B4-BE49-F238E27FC236}">
                  <a16:creationId xmlns:a16="http://schemas.microsoft.com/office/drawing/2014/main" id="{2E2F8B4C-D18F-834D-95D7-7214A3F8D8AA}"/>
                </a:ext>
              </a:extLst>
            </p:cNvPr>
            <p:cNvSpPr/>
            <p:nvPr/>
          </p:nvSpPr>
          <p:spPr>
            <a:xfrm>
              <a:off x="1379258" y="1218862"/>
              <a:ext cx="2846402" cy="7808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Who ate the cookies?</a:t>
              </a:r>
            </a:p>
          </p:txBody>
        </p:sp>
        <p:sp>
          <p:nvSpPr>
            <p:cNvPr id="24" name="Triangle 23">
              <a:extLst>
                <a:ext uri="{FF2B5EF4-FFF2-40B4-BE49-F238E27FC236}">
                  <a16:creationId xmlns:a16="http://schemas.microsoft.com/office/drawing/2014/main" id="{F3F6D43A-5940-7248-932D-B00F2261E11A}"/>
                </a:ext>
              </a:extLst>
            </p:cNvPr>
            <p:cNvSpPr/>
            <p:nvPr/>
          </p:nvSpPr>
          <p:spPr>
            <a:xfrm>
              <a:off x="1231406" y="1725909"/>
              <a:ext cx="351959" cy="2738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4F36A54D-52DA-C84A-A24F-27B924DC6EE5}"/>
              </a:ext>
            </a:extLst>
          </p:cNvPr>
          <p:cNvGrpSpPr/>
          <p:nvPr/>
        </p:nvGrpSpPr>
        <p:grpSpPr>
          <a:xfrm flipH="1">
            <a:off x="5324918" y="2320378"/>
            <a:ext cx="1598146" cy="780889"/>
            <a:chOff x="1012185" y="1509433"/>
            <a:chExt cx="2156126" cy="780889"/>
          </a:xfrm>
          <a:solidFill>
            <a:schemeClr val="accent1"/>
          </a:solidFill>
        </p:grpSpPr>
        <p:sp>
          <p:nvSpPr>
            <p:cNvPr id="26" name="Rounded Rectangle 25">
              <a:extLst>
                <a:ext uri="{FF2B5EF4-FFF2-40B4-BE49-F238E27FC236}">
                  <a16:creationId xmlns:a16="http://schemas.microsoft.com/office/drawing/2014/main" id="{01209149-F583-1644-998F-3E833E6159A8}"/>
                </a:ext>
              </a:extLst>
            </p:cNvPr>
            <p:cNvSpPr/>
            <p:nvPr/>
          </p:nvSpPr>
          <p:spPr>
            <a:xfrm>
              <a:off x="1183605" y="1509433"/>
              <a:ext cx="1984706" cy="780888"/>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I don’t know.</a:t>
              </a:r>
            </a:p>
          </p:txBody>
        </p:sp>
        <p:sp>
          <p:nvSpPr>
            <p:cNvPr id="27" name="Triangle 26">
              <a:extLst>
                <a:ext uri="{FF2B5EF4-FFF2-40B4-BE49-F238E27FC236}">
                  <a16:creationId xmlns:a16="http://schemas.microsoft.com/office/drawing/2014/main" id="{602F2644-58B9-A44D-8277-7DC0EC63E899}"/>
                </a:ext>
              </a:extLst>
            </p:cNvPr>
            <p:cNvSpPr/>
            <p:nvPr/>
          </p:nvSpPr>
          <p:spPr>
            <a:xfrm>
              <a:off x="1012185" y="2016480"/>
              <a:ext cx="351959" cy="27384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Cartoon of a child with a pipe in his mouth&#10;&#10;Description automatically generated">
            <a:extLst>
              <a:ext uri="{FF2B5EF4-FFF2-40B4-BE49-F238E27FC236}">
                <a16:creationId xmlns:a16="http://schemas.microsoft.com/office/drawing/2014/main" id="{54F9C74C-5922-4862-9AD3-9CE99953607F}"/>
              </a:ext>
            </a:extLst>
          </p:cNvPr>
          <p:cNvPicPr>
            <a:picLocks noChangeAspect="1"/>
          </p:cNvPicPr>
          <p:nvPr/>
        </p:nvPicPr>
        <p:blipFill>
          <a:blip r:embed="rId3"/>
          <a:stretch>
            <a:fillRect/>
          </a:stretch>
        </p:blipFill>
        <p:spPr>
          <a:xfrm>
            <a:off x="1657474" y="1521068"/>
            <a:ext cx="2489485" cy="2379508"/>
          </a:xfrm>
          <a:prstGeom prst="rect">
            <a:avLst/>
          </a:prstGeom>
        </p:spPr>
      </p:pic>
      <p:pic>
        <p:nvPicPr>
          <p:cNvPr id="7" name="Picture 6" descr="A cartoon of a child crying&#10;&#10;Description automatically generated">
            <a:extLst>
              <a:ext uri="{FF2B5EF4-FFF2-40B4-BE49-F238E27FC236}">
                <a16:creationId xmlns:a16="http://schemas.microsoft.com/office/drawing/2014/main" id="{E22DA4E1-EA9E-FAF8-4B6B-7C9577E6A9CA}"/>
              </a:ext>
            </a:extLst>
          </p:cNvPr>
          <p:cNvPicPr>
            <a:picLocks noChangeAspect="1"/>
          </p:cNvPicPr>
          <p:nvPr/>
        </p:nvPicPr>
        <p:blipFill>
          <a:blip r:embed="rId4"/>
          <a:stretch>
            <a:fillRect/>
          </a:stretch>
        </p:blipFill>
        <p:spPr>
          <a:xfrm>
            <a:off x="6495619" y="1988219"/>
            <a:ext cx="2096197" cy="20035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8" name="Rectangle 7">
            <a:extLst>
              <a:ext uri="{FF2B5EF4-FFF2-40B4-BE49-F238E27FC236}">
                <a16:creationId xmlns:a16="http://schemas.microsoft.com/office/drawing/2014/main" id="{BF7DCFC2-5DFC-AC57-6490-5490379A7963}"/>
              </a:ext>
            </a:extLst>
          </p:cNvPr>
          <p:cNvSpPr/>
          <p:nvPr/>
        </p:nvSpPr>
        <p:spPr>
          <a:xfrm>
            <a:off x="-5344" y="526670"/>
            <a:ext cx="9144000" cy="46168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5F7BE6C-AF79-BA10-7D9C-530CB66BBBF9}"/>
              </a:ext>
            </a:extLst>
          </p:cNvPr>
          <p:cNvSpPr txBox="1">
            <a:spLocks/>
          </p:cNvSpPr>
          <p:nvPr/>
        </p:nvSpPr>
        <p:spPr>
          <a:xfrm>
            <a:off x="278886" y="110123"/>
            <a:ext cx="8520600" cy="5534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en-US" sz="3400">
                <a:solidFill>
                  <a:schemeClr val="accent6"/>
                </a:solidFill>
                <a:latin typeface="Montserrat" pitchFamily="2" charset="77"/>
              </a:rPr>
              <a:t>Is this honest?</a:t>
            </a:r>
            <a:endParaRPr lang="en-US" sz="3400" dirty="0">
              <a:solidFill>
                <a:schemeClr val="accent6"/>
              </a:solidFill>
              <a:latin typeface="Montserrat" pitchFamily="2" charset="77"/>
            </a:endParaRPr>
          </a:p>
        </p:txBody>
      </p:sp>
      <p:grpSp>
        <p:nvGrpSpPr>
          <p:cNvPr id="10" name="Group 9">
            <a:extLst>
              <a:ext uri="{FF2B5EF4-FFF2-40B4-BE49-F238E27FC236}">
                <a16:creationId xmlns:a16="http://schemas.microsoft.com/office/drawing/2014/main" id="{A50683CD-1087-8D3A-0031-7FAFF39DFE7B}"/>
              </a:ext>
            </a:extLst>
          </p:cNvPr>
          <p:cNvGrpSpPr/>
          <p:nvPr/>
        </p:nvGrpSpPr>
        <p:grpSpPr>
          <a:xfrm>
            <a:off x="854720" y="1143000"/>
            <a:ext cx="3266898" cy="2857500"/>
            <a:chOff x="693696" y="1143000"/>
            <a:chExt cx="3266898" cy="2857500"/>
          </a:xfrm>
        </p:grpSpPr>
        <p:sp>
          <p:nvSpPr>
            <p:cNvPr id="11" name="Google Shape;143;p26">
              <a:extLst>
                <a:ext uri="{FF2B5EF4-FFF2-40B4-BE49-F238E27FC236}">
                  <a16:creationId xmlns:a16="http://schemas.microsoft.com/office/drawing/2014/main" id="{3355D9C5-03E4-FE96-7AE6-3AA2DD1EE5AF}"/>
                </a:ext>
              </a:extLst>
            </p:cNvPr>
            <p:cNvSpPr txBox="1"/>
            <p:nvPr/>
          </p:nvSpPr>
          <p:spPr>
            <a:xfrm>
              <a:off x="693696" y="1143000"/>
              <a:ext cx="3266898" cy="2857500"/>
            </a:xfrm>
            <a:prstGeom prst="rect">
              <a:avLst/>
            </a:prstGeom>
            <a:solidFill>
              <a:schemeClr val="l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47;p26">
              <a:extLst>
                <a:ext uri="{FF2B5EF4-FFF2-40B4-BE49-F238E27FC236}">
                  <a16:creationId xmlns:a16="http://schemas.microsoft.com/office/drawing/2014/main" id="{7815F836-9FF7-E245-6910-109EDF7BD11B}"/>
                </a:ext>
              </a:extLst>
            </p:cNvPr>
            <p:cNvSpPr txBox="1"/>
            <p:nvPr/>
          </p:nvSpPr>
          <p:spPr>
            <a:xfrm>
              <a:off x="693696" y="1143000"/>
              <a:ext cx="304800" cy="277415"/>
            </a:xfrm>
            <a:prstGeom prst="rect">
              <a:avLst/>
            </a:prstGeom>
            <a:solidFill>
              <a:schemeClr val="accen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 sz="1300" b="0" i="0" u="none" dirty="0">
                  <a:solidFill>
                    <a:srgbClr val="FFFFFF"/>
                  </a:solidFill>
                  <a:latin typeface="Montserrat" pitchFamily="2" charset="77"/>
                  <a:ea typeface="Calibri"/>
                  <a:cs typeface="Calibri"/>
                  <a:sym typeface="Calibri"/>
                </a:rPr>
                <a:t>1</a:t>
              </a:r>
              <a:endParaRPr sz="1300" dirty="0">
                <a:latin typeface="Montserrat" pitchFamily="2" charset="77"/>
              </a:endParaRPr>
            </a:p>
          </p:txBody>
        </p:sp>
      </p:grpSp>
      <p:grpSp>
        <p:nvGrpSpPr>
          <p:cNvPr id="13" name="Group 12">
            <a:extLst>
              <a:ext uri="{FF2B5EF4-FFF2-40B4-BE49-F238E27FC236}">
                <a16:creationId xmlns:a16="http://schemas.microsoft.com/office/drawing/2014/main" id="{44A63B6C-D527-54A3-BD24-920A2E58A990}"/>
              </a:ext>
            </a:extLst>
          </p:cNvPr>
          <p:cNvGrpSpPr/>
          <p:nvPr/>
        </p:nvGrpSpPr>
        <p:grpSpPr>
          <a:xfrm>
            <a:off x="4830086" y="1137235"/>
            <a:ext cx="3266898" cy="2857500"/>
            <a:chOff x="4427506" y="1143000"/>
            <a:chExt cx="3266898" cy="2857500"/>
          </a:xfrm>
        </p:grpSpPr>
        <p:sp>
          <p:nvSpPr>
            <p:cNvPr id="20" name="Google Shape;143;p26">
              <a:extLst>
                <a:ext uri="{FF2B5EF4-FFF2-40B4-BE49-F238E27FC236}">
                  <a16:creationId xmlns:a16="http://schemas.microsoft.com/office/drawing/2014/main" id="{3E9C1957-4B68-8793-8D09-54BA466364E0}"/>
                </a:ext>
              </a:extLst>
            </p:cNvPr>
            <p:cNvSpPr txBox="1"/>
            <p:nvPr/>
          </p:nvSpPr>
          <p:spPr>
            <a:xfrm>
              <a:off x="4427506" y="1143000"/>
              <a:ext cx="3266898" cy="2857500"/>
            </a:xfrm>
            <a:prstGeom prst="rect">
              <a:avLst/>
            </a:prstGeom>
            <a:solidFill>
              <a:schemeClr val="l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21" name="Google Shape;147;p26">
              <a:extLst>
                <a:ext uri="{FF2B5EF4-FFF2-40B4-BE49-F238E27FC236}">
                  <a16:creationId xmlns:a16="http://schemas.microsoft.com/office/drawing/2014/main" id="{A421A6D9-CD13-EE67-DE24-F328F09474C7}"/>
                </a:ext>
              </a:extLst>
            </p:cNvPr>
            <p:cNvSpPr txBox="1"/>
            <p:nvPr/>
          </p:nvSpPr>
          <p:spPr>
            <a:xfrm>
              <a:off x="4427506" y="1143000"/>
              <a:ext cx="304800" cy="277415"/>
            </a:xfrm>
            <a:prstGeom prst="rect">
              <a:avLst/>
            </a:prstGeom>
            <a:solidFill>
              <a:schemeClr val="accen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 sz="1300" dirty="0">
                  <a:solidFill>
                    <a:srgbClr val="FFFFFF"/>
                  </a:solidFill>
                  <a:latin typeface="Montserrat" pitchFamily="2" charset="77"/>
                  <a:cs typeface="Calibri"/>
                  <a:sym typeface="Calibri"/>
                </a:rPr>
                <a:t>2</a:t>
              </a:r>
              <a:endParaRPr sz="1300" dirty="0">
                <a:latin typeface="Montserrat" pitchFamily="2" charset="77"/>
              </a:endParaRPr>
            </a:p>
          </p:txBody>
        </p:sp>
      </p:grpSp>
      <p:sp>
        <p:nvSpPr>
          <p:cNvPr id="151" name="Google Shape;151;p26"/>
          <p:cNvSpPr txBox="1"/>
          <p:nvPr/>
        </p:nvSpPr>
        <p:spPr>
          <a:xfrm>
            <a:off x="854720" y="4219532"/>
            <a:ext cx="7242264" cy="484584"/>
          </a:xfrm>
          <a:prstGeom prst="rect">
            <a:avLst/>
          </a:prstGeom>
          <a:noFill/>
          <a:ln>
            <a:noFill/>
          </a:ln>
        </p:spPr>
        <p:txBody>
          <a:bodyPr spcFirstLastPara="1" wrap="square" lIns="91425" tIns="45700" rIns="91425" bIns="45700" anchor="t" anchorCtr="0">
            <a:noAutofit/>
          </a:bodyPr>
          <a:lstStyle/>
          <a:p>
            <a:pPr lvl="0" algn="ctr">
              <a:buClr>
                <a:srgbClr val="8064A2"/>
              </a:buClr>
              <a:buSzPts val="1800"/>
            </a:pPr>
            <a:r>
              <a:rPr lang="en-US" sz="1800" dirty="0">
                <a:solidFill>
                  <a:schemeClr val="bg1"/>
                </a:solidFill>
                <a:latin typeface="Montserrat" pitchFamily="2" charset="77"/>
              </a:rPr>
              <a:t> </a:t>
            </a:r>
            <a:r>
              <a:rPr lang="en-US" sz="1800" b="1" dirty="0">
                <a:solidFill>
                  <a:schemeClr val="bg1"/>
                </a:solidFill>
                <a:latin typeface="Montserrat" pitchFamily="2" charset="77"/>
              </a:rPr>
              <a:t>Being honest means you say what really happened. </a:t>
            </a:r>
            <a:br>
              <a:rPr lang="en-US" sz="1800" b="1" dirty="0">
                <a:solidFill>
                  <a:schemeClr val="bg1"/>
                </a:solidFill>
                <a:latin typeface="Montserrat" pitchFamily="2" charset="77"/>
              </a:rPr>
            </a:br>
            <a:r>
              <a:rPr lang="en-US" sz="1800" b="1" dirty="0">
                <a:solidFill>
                  <a:schemeClr val="bg1"/>
                </a:solidFill>
                <a:latin typeface="Montserrat" pitchFamily="2" charset="77"/>
              </a:rPr>
              <a:t>Saying things happened differently is dishonest. </a:t>
            </a:r>
            <a:endParaRPr lang="en-US" sz="1800" dirty="0">
              <a:solidFill>
                <a:schemeClr val="bg1"/>
              </a:solidFill>
              <a:latin typeface="Montserrat" pitchFamily="2" charset="77"/>
            </a:endParaRPr>
          </a:p>
        </p:txBody>
      </p:sp>
      <p:pic>
        <p:nvPicPr>
          <p:cNvPr id="23" name="Picture 22" descr="A couple of cartoon girls&#10;&#10;Description automatically generated">
            <a:extLst>
              <a:ext uri="{FF2B5EF4-FFF2-40B4-BE49-F238E27FC236}">
                <a16:creationId xmlns:a16="http://schemas.microsoft.com/office/drawing/2014/main" id="{057BEFF8-3FB9-0925-5FFB-E7782E046D32}"/>
              </a:ext>
            </a:extLst>
          </p:cNvPr>
          <p:cNvPicPr>
            <a:picLocks noChangeAspect="1"/>
          </p:cNvPicPr>
          <p:nvPr/>
        </p:nvPicPr>
        <p:blipFill>
          <a:blip r:embed="rId3"/>
          <a:stretch>
            <a:fillRect/>
          </a:stretch>
        </p:blipFill>
        <p:spPr>
          <a:xfrm>
            <a:off x="5229802" y="1498326"/>
            <a:ext cx="2562382" cy="2135318"/>
          </a:xfrm>
          <a:prstGeom prst="rect">
            <a:avLst/>
          </a:prstGeom>
        </p:spPr>
      </p:pic>
      <p:pic>
        <p:nvPicPr>
          <p:cNvPr id="25" name="Picture 24" descr="Cartoon child with a surprised expression&#10;&#10;Description automatically generated with medium confidence">
            <a:extLst>
              <a:ext uri="{FF2B5EF4-FFF2-40B4-BE49-F238E27FC236}">
                <a16:creationId xmlns:a16="http://schemas.microsoft.com/office/drawing/2014/main" id="{70A22548-C768-159F-47E4-62E3FE545BAE}"/>
              </a:ext>
            </a:extLst>
          </p:cNvPr>
          <p:cNvPicPr>
            <a:picLocks noChangeAspect="1"/>
          </p:cNvPicPr>
          <p:nvPr/>
        </p:nvPicPr>
        <p:blipFill>
          <a:blip r:embed="rId4"/>
          <a:stretch>
            <a:fillRect/>
          </a:stretch>
        </p:blipFill>
        <p:spPr>
          <a:xfrm>
            <a:off x="1465456" y="1495880"/>
            <a:ext cx="2394748" cy="2433218"/>
          </a:xfrm>
          <a:prstGeom prst="rect">
            <a:avLst/>
          </a:prstGeom>
        </p:spPr>
      </p:pic>
    </p:spTree>
    <p:extLst>
      <p:ext uri="{BB962C8B-B14F-4D97-AF65-F5344CB8AC3E}">
        <p14:creationId xmlns:p14="http://schemas.microsoft.com/office/powerpoint/2010/main" val="310678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6" name="Rectangle 5">
            <a:extLst>
              <a:ext uri="{FF2B5EF4-FFF2-40B4-BE49-F238E27FC236}">
                <a16:creationId xmlns:a16="http://schemas.microsoft.com/office/drawing/2014/main" id="{710DF110-CF9D-37AB-DFDB-D26A6F07BB7B}"/>
              </a:ext>
            </a:extLst>
          </p:cNvPr>
          <p:cNvSpPr/>
          <p:nvPr/>
        </p:nvSpPr>
        <p:spPr>
          <a:xfrm>
            <a:off x="-5344" y="526670"/>
            <a:ext cx="9144000" cy="46168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0F5138E2-A9E9-3B54-3132-ACFC75674922}"/>
              </a:ext>
            </a:extLst>
          </p:cNvPr>
          <p:cNvSpPr txBox="1">
            <a:spLocks/>
          </p:cNvSpPr>
          <p:nvPr/>
        </p:nvSpPr>
        <p:spPr>
          <a:xfrm>
            <a:off x="278886" y="110123"/>
            <a:ext cx="8520600" cy="5534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en-US" sz="3400">
                <a:solidFill>
                  <a:schemeClr val="accent6"/>
                </a:solidFill>
                <a:latin typeface="Montserrat" pitchFamily="2" charset="77"/>
              </a:rPr>
              <a:t>Is this honest?</a:t>
            </a:r>
            <a:endParaRPr lang="en-US" sz="3400" dirty="0">
              <a:solidFill>
                <a:schemeClr val="accent6"/>
              </a:solidFill>
              <a:latin typeface="Montserrat" pitchFamily="2" charset="77"/>
            </a:endParaRPr>
          </a:p>
        </p:txBody>
      </p:sp>
      <p:grpSp>
        <p:nvGrpSpPr>
          <p:cNvPr id="8" name="Group 7">
            <a:extLst>
              <a:ext uri="{FF2B5EF4-FFF2-40B4-BE49-F238E27FC236}">
                <a16:creationId xmlns:a16="http://schemas.microsoft.com/office/drawing/2014/main" id="{331F8340-029D-D7CC-9F41-D4633BD92C2A}"/>
              </a:ext>
            </a:extLst>
          </p:cNvPr>
          <p:cNvGrpSpPr/>
          <p:nvPr/>
        </p:nvGrpSpPr>
        <p:grpSpPr>
          <a:xfrm>
            <a:off x="854720" y="1143000"/>
            <a:ext cx="3266898" cy="2857500"/>
            <a:chOff x="693696" y="1143000"/>
            <a:chExt cx="3266898" cy="2857500"/>
          </a:xfrm>
        </p:grpSpPr>
        <p:sp>
          <p:nvSpPr>
            <p:cNvPr id="9" name="Google Shape;143;p26">
              <a:extLst>
                <a:ext uri="{FF2B5EF4-FFF2-40B4-BE49-F238E27FC236}">
                  <a16:creationId xmlns:a16="http://schemas.microsoft.com/office/drawing/2014/main" id="{C70CE838-C8C5-B3D6-FE13-1744B478D2AB}"/>
                </a:ext>
              </a:extLst>
            </p:cNvPr>
            <p:cNvSpPr txBox="1"/>
            <p:nvPr/>
          </p:nvSpPr>
          <p:spPr>
            <a:xfrm>
              <a:off x="693696" y="1143000"/>
              <a:ext cx="3266898" cy="2857500"/>
            </a:xfrm>
            <a:prstGeom prst="rect">
              <a:avLst/>
            </a:prstGeom>
            <a:solidFill>
              <a:schemeClr val="l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0" name="Google Shape;147;p26">
              <a:extLst>
                <a:ext uri="{FF2B5EF4-FFF2-40B4-BE49-F238E27FC236}">
                  <a16:creationId xmlns:a16="http://schemas.microsoft.com/office/drawing/2014/main" id="{9BED7553-F66C-5D19-647D-BC4F1D78306D}"/>
                </a:ext>
              </a:extLst>
            </p:cNvPr>
            <p:cNvSpPr txBox="1"/>
            <p:nvPr/>
          </p:nvSpPr>
          <p:spPr>
            <a:xfrm>
              <a:off x="693696" y="1143000"/>
              <a:ext cx="304800" cy="277415"/>
            </a:xfrm>
            <a:prstGeom prst="rect">
              <a:avLst/>
            </a:prstGeom>
            <a:solidFill>
              <a:schemeClr val="accen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 sz="1300" b="0" i="0" u="none" dirty="0">
                  <a:solidFill>
                    <a:srgbClr val="FFFFFF"/>
                  </a:solidFill>
                  <a:latin typeface="Montserrat" pitchFamily="2" charset="77"/>
                  <a:ea typeface="Calibri"/>
                  <a:cs typeface="Calibri"/>
                  <a:sym typeface="Calibri"/>
                </a:rPr>
                <a:t>1</a:t>
              </a:r>
              <a:endParaRPr sz="1300" dirty="0">
                <a:latin typeface="Montserrat" pitchFamily="2" charset="77"/>
              </a:endParaRPr>
            </a:p>
          </p:txBody>
        </p:sp>
      </p:grpSp>
      <p:grpSp>
        <p:nvGrpSpPr>
          <p:cNvPr id="11" name="Group 10">
            <a:extLst>
              <a:ext uri="{FF2B5EF4-FFF2-40B4-BE49-F238E27FC236}">
                <a16:creationId xmlns:a16="http://schemas.microsoft.com/office/drawing/2014/main" id="{D76E9110-6159-1DA7-0549-73D9B3DC234A}"/>
              </a:ext>
            </a:extLst>
          </p:cNvPr>
          <p:cNvGrpSpPr/>
          <p:nvPr/>
        </p:nvGrpSpPr>
        <p:grpSpPr>
          <a:xfrm>
            <a:off x="4830086" y="1137235"/>
            <a:ext cx="3266898" cy="2857500"/>
            <a:chOff x="4427506" y="1143000"/>
            <a:chExt cx="3266898" cy="2857500"/>
          </a:xfrm>
        </p:grpSpPr>
        <p:sp>
          <p:nvSpPr>
            <p:cNvPr id="12" name="Google Shape;143;p26">
              <a:extLst>
                <a:ext uri="{FF2B5EF4-FFF2-40B4-BE49-F238E27FC236}">
                  <a16:creationId xmlns:a16="http://schemas.microsoft.com/office/drawing/2014/main" id="{86ACC439-3BD9-42E1-23E6-5539D47B74F0}"/>
                </a:ext>
              </a:extLst>
            </p:cNvPr>
            <p:cNvSpPr txBox="1"/>
            <p:nvPr/>
          </p:nvSpPr>
          <p:spPr>
            <a:xfrm>
              <a:off x="4427506" y="1143000"/>
              <a:ext cx="3266898" cy="2857500"/>
            </a:xfrm>
            <a:prstGeom prst="rect">
              <a:avLst/>
            </a:prstGeom>
            <a:solidFill>
              <a:schemeClr val="l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18" name="Google Shape;147;p26">
              <a:extLst>
                <a:ext uri="{FF2B5EF4-FFF2-40B4-BE49-F238E27FC236}">
                  <a16:creationId xmlns:a16="http://schemas.microsoft.com/office/drawing/2014/main" id="{0E0AEA7C-4271-5B4F-D282-129F2867B360}"/>
                </a:ext>
              </a:extLst>
            </p:cNvPr>
            <p:cNvSpPr txBox="1"/>
            <p:nvPr/>
          </p:nvSpPr>
          <p:spPr>
            <a:xfrm>
              <a:off x="4427506" y="1143000"/>
              <a:ext cx="304800" cy="277415"/>
            </a:xfrm>
            <a:prstGeom prst="rect">
              <a:avLst/>
            </a:prstGeom>
            <a:solidFill>
              <a:schemeClr val="accen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 sz="1300" dirty="0">
                  <a:solidFill>
                    <a:srgbClr val="FFFFFF"/>
                  </a:solidFill>
                  <a:latin typeface="Montserrat" pitchFamily="2" charset="77"/>
                  <a:cs typeface="Calibri"/>
                  <a:sym typeface="Calibri"/>
                </a:rPr>
                <a:t>2</a:t>
              </a:r>
              <a:endParaRPr sz="1300" dirty="0">
                <a:latin typeface="Montserrat" pitchFamily="2" charset="77"/>
              </a:endParaRPr>
            </a:p>
          </p:txBody>
        </p:sp>
      </p:grpSp>
      <p:sp>
        <p:nvSpPr>
          <p:cNvPr id="151" name="Google Shape;151;p26"/>
          <p:cNvSpPr txBox="1"/>
          <p:nvPr/>
        </p:nvSpPr>
        <p:spPr>
          <a:xfrm>
            <a:off x="1333500" y="4219532"/>
            <a:ext cx="6477000" cy="484584"/>
          </a:xfrm>
          <a:prstGeom prst="rect">
            <a:avLst/>
          </a:prstGeom>
          <a:noFill/>
          <a:ln>
            <a:noFill/>
          </a:ln>
        </p:spPr>
        <p:txBody>
          <a:bodyPr spcFirstLastPara="1" wrap="square" lIns="91425" tIns="45700" rIns="91425" bIns="45700" anchor="t" anchorCtr="0">
            <a:noAutofit/>
          </a:bodyPr>
          <a:lstStyle/>
          <a:p>
            <a:pPr lvl="0" algn="ctr">
              <a:buClr>
                <a:srgbClr val="8064A2"/>
              </a:buClr>
              <a:buSzPts val="1800"/>
            </a:pPr>
            <a:r>
              <a:rPr lang="en-US" sz="1800" b="1" dirty="0">
                <a:solidFill>
                  <a:schemeClr val="bg1"/>
                </a:solidFill>
                <a:latin typeface="Montserrat" pitchFamily="2" charset="77"/>
              </a:rPr>
              <a:t>Acting with honesty means you don’t trick or harm others for your benefit. Stealing is dishonest.</a:t>
            </a:r>
            <a:endParaRPr lang="en-US" sz="1100" dirty="0">
              <a:solidFill>
                <a:schemeClr val="bg1"/>
              </a:solidFill>
              <a:latin typeface="Montserrat" pitchFamily="2" charset="77"/>
            </a:endParaRPr>
          </a:p>
        </p:txBody>
      </p:sp>
      <p:pic>
        <p:nvPicPr>
          <p:cNvPr id="25" name="Picture 24" descr="A cartoon of a child crying&#10;&#10;Description automatically generated">
            <a:extLst>
              <a:ext uri="{FF2B5EF4-FFF2-40B4-BE49-F238E27FC236}">
                <a16:creationId xmlns:a16="http://schemas.microsoft.com/office/drawing/2014/main" id="{2CD9C125-72A3-6F6A-01E0-66A67CCED47D}"/>
              </a:ext>
            </a:extLst>
          </p:cNvPr>
          <p:cNvPicPr>
            <a:picLocks noChangeAspect="1"/>
          </p:cNvPicPr>
          <p:nvPr/>
        </p:nvPicPr>
        <p:blipFill>
          <a:blip r:embed="rId3"/>
          <a:stretch>
            <a:fillRect/>
          </a:stretch>
        </p:blipFill>
        <p:spPr>
          <a:xfrm>
            <a:off x="1258189" y="1148765"/>
            <a:ext cx="3055660" cy="3116773"/>
          </a:xfrm>
          <a:prstGeom prst="rect">
            <a:avLst/>
          </a:prstGeom>
        </p:spPr>
      </p:pic>
      <p:pic>
        <p:nvPicPr>
          <p:cNvPr id="27" name="Picture 26" descr="A cartoon of a child crying&#10;&#10;Description automatically generated">
            <a:extLst>
              <a:ext uri="{FF2B5EF4-FFF2-40B4-BE49-F238E27FC236}">
                <a16:creationId xmlns:a16="http://schemas.microsoft.com/office/drawing/2014/main" id="{D824B03D-89D1-78A1-F875-7E8AF14E6E9B}"/>
              </a:ext>
            </a:extLst>
          </p:cNvPr>
          <p:cNvPicPr>
            <a:picLocks noChangeAspect="1"/>
          </p:cNvPicPr>
          <p:nvPr/>
        </p:nvPicPr>
        <p:blipFill>
          <a:blip r:embed="rId4"/>
          <a:stretch>
            <a:fillRect/>
          </a:stretch>
        </p:blipFill>
        <p:spPr>
          <a:xfrm>
            <a:off x="5275676" y="1148765"/>
            <a:ext cx="3055660" cy="3116773"/>
          </a:xfrm>
          <a:prstGeom prst="rect">
            <a:avLst/>
          </a:prstGeom>
        </p:spPr>
      </p:pic>
    </p:spTree>
    <p:extLst>
      <p:ext uri="{BB962C8B-B14F-4D97-AF65-F5344CB8AC3E}">
        <p14:creationId xmlns:p14="http://schemas.microsoft.com/office/powerpoint/2010/main" val="174775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8" name="Rectangle 7">
            <a:extLst>
              <a:ext uri="{FF2B5EF4-FFF2-40B4-BE49-F238E27FC236}">
                <a16:creationId xmlns:a16="http://schemas.microsoft.com/office/drawing/2014/main" id="{66DA0984-AC0C-A7F2-58E3-16C1E79AC389}"/>
              </a:ext>
            </a:extLst>
          </p:cNvPr>
          <p:cNvSpPr/>
          <p:nvPr/>
        </p:nvSpPr>
        <p:spPr>
          <a:xfrm>
            <a:off x="-5344" y="526670"/>
            <a:ext cx="9144000" cy="461683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47F663A3-66B3-F17D-347A-F88EEAC11330}"/>
              </a:ext>
            </a:extLst>
          </p:cNvPr>
          <p:cNvSpPr txBox="1">
            <a:spLocks/>
          </p:cNvSpPr>
          <p:nvPr/>
        </p:nvSpPr>
        <p:spPr>
          <a:xfrm>
            <a:off x="278886" y="110123"/>
            <a:ext cx="8520600" cy="5534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r>
              <a:rPr lang="en-US" sz="3400">
                <a:solidFill>
                  <a:schemeClr val="accent6"/>
                </a:solidFill>
                <a:latin typeface="Montserrat" pitchFamily="2" charset="77"/>
              </a:rPr>
              <a:t>Is this honest?</a:t>
            </a:r>
            <a:endParaRPr lang="en-US" sz="3400" dirty="0">
              <a:solidFill>
                <a:schemeClr val="accent6"/>
              </a:solidFill>
              <a:latin typeface="Montserrat" pitchFamily="2" charset="77"/>
            </a:endParaRPr>
          </a:p>
        </p:txBody>
      </p:sp>
      <p:grpSp>
        <p:nvGrpSpPr>
          <p:cNvPr id="10" name="Group 9">
            <a:extLst>
              <a:ext uri="{FF2B5EF4-FFF2-40B4-BE49-F238E27FC236}">
                <a16:creationId xmlns:a16="http://schemas.microsoft.com/office/drawing/2014/main" id="{4554472A-4677-75C9-B1CE-3A43074E35A4}"/>
              </a:ext>
            </a:extLst>
          </p:cNvPr>
          <p:cNvGrpSpPr/>
          <p:nvPr/>
        </p:nvGrpSpPr>
        <p:grpSpPr>
          <a:xfrm>
            <a:off x="854720" y="1143000"/>
            <a:ext cx="3266898" cy="2857500"/>
            <a:chOff x="693696" y="1143000"/>
            <a:chExt cx="3266898" cy="2857500"/>
          </a:xfrm>
        </p:grpSpPr>
        <p:sp>
          <p:nvSpPr>
            <p:cNvPr id="11" name="Google Shape;143;p26">
              <a:extLst>
                <a:ext uri="{FF2B5EF4-FFF2-40B4-BE49-F238E27FC236}">
                  <a16:creationId xmlns:a16="http://schemas.microsoft.com/office/drawing/2014/main" id="{5FB8EDA0-3F73-B67A-B6A8-69356F4411A4}"/>
                </a:ext>
              </a:extLst>
            </p:cNvPr>
            <p:cNvSpPr txBox="1"/>
            <p:nvPr/>
          </p:nvSpPr>
          <p:spPr>
            <a:xfrm>
              <a:off x="693696" y="1143000"/>
              <a:ext cx="3266898" cy="2857500"/>
            </a:xfrm>
            <a:prstGeom prst="rect">
              <a:avLst/>
            </a:prstGeom>
            <a:solidFill>
              <a:schemeClr val="l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2" name="Google Shape;147;p26">
              <a:extLst>
                <a:ext uri="{FF2B5EF4-FFF2-40B4-BE49-F238E27FC236}">
                  <a16:creationId xmlns:a16="http://schemas.microsoft.com/office/drawing/2014/main" id="{26E80799-76A6-27AA-480C-34635973457B}"/>
                </a:ext>
              </a:extLst>
            </p:cNvPr>
            <p:cNvSpPr txBox="1"/>
            <p:nvPr/>
          </p:nvSpPr>
          <p:spPr>
            <a:xfrm>
              <a:off x="693696" y="1143000"/>
              <a:ext cx="304800" cy="277415"/>
            </a:xfrm>
            <a:prstGeom prst="rect">
              <a:avLst/>
            </a:prstGeom>
            <a:solidFill>
              <a:schemeClr val="accen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 sz="1300" b="0" i="0" u="none" dirty="0">
                  <a:solidFill>
                    <a:srgbClr val="FFFFFF"/>
                  </a:solidFill>
                  <a:latin typeface="Montserrat" pitchFamily="2" charset="77"/>
                  <a:ea typeface="Calibri"/>
                  <a:cs typeface="Calibri"/>
                  <a:sym typeface="Calibri"/>
                </a:rPr>
                <a:t>1</a:t>
              </a:r>
              <a:endParaRPr sz="1300" dirty="0">
                <a:latin typeface="Montserrat" pitchFamily="2" charset="77"/>
              </a:endParaRPr>
            </a:p>
          </p:txBody>
        </p:sp>
      </p:grpSp>
      <p:grpSp>
        <p:nvGrpSpPr>
          <p:cNvPr id="13" name="Group 12">
            <a:extLst>
              <a:ext uri="{FF2B5EF4-FFF2-40B4-BE49-F238E27FC236}">
                <a16:creationId xmlns:a16="http://schemas.microsoft.com/office/drawing/2014/main" id="{26864A81-C8EC-0233-56BF-2C68147361F2}"/>
              </a:ext>
            </a:extLst>
          </p:cNvPr>
          <p:cNvGrpSpPr/>
          <p:nvPr/>
        </p:nvGrpSpPr>
        <p:grpSpPr>
          <a:xfrm>
            <a:off x="4830086" y="1137235"/>
            <a:ext cx="3266898" cy="2857500"/>
            <a:chOff x="4427506" y="1143000"/>
            <a:chExt cx="3266898" cy="2857500"/>
          </a:xfrm>
        </p:grpSpPr>
        <p:sp>
          <p:nvSpPr>
            <p:cNvPr id="20" name="Google Shape;143;p26">
              <a:extLst>
                <a:ext uri="{FF2B5EF4-FFF2-40B4-BE49-F238E27FC236}">
                  <a16:creationId xmlns:a16="http://schemas.microsoft.com/office/drawing/2014/main" id="{8258DE77-2E4C-0023-966E-E3FA061F37EA}"/>
                </a:ext>
              </a:extLst>
            </p:cNvPr>
            <p:cNvSpPr txBox="1"/>
            <p:nvPr/>
          </p:nvSpPr>
          <p:spPr>
            <a:xfrm>
              <a:off x="4427506" y="1143000"/>
              <a:ext cx="3266898" cy="2857500"/>
            </a:xfrm>
            <a:prstGeom prst="rect">
              <a:avLst/>
            </a:prstGeom>
            <a:solidFill>
              <a:schemeClr val="l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chemeClr val="dk1"/>
                </a:solidFill>
                <a:latin typeface="Arial"/>
                <a:ea typeface="Arial"/>
                <a:cs typeface="Arial"/>
                <a:sym typeface="Arial"/>
              </a:endParaRPr>
            </a:p>
          </p:txBody>
        </p:sp>
        <p:sp>
          <p:nvSpPr>
            <p:cNvPr id="22" name="Google Shape;147;p26">
              <a:extLst>
                <a:ext uri="{FF2B5EF4-FFF2-40B4-BE49-F238E27FC236}">
                  <a16:creationId xmlns:a16="http://schemas.microsoft.com/office/drawing/2014/main" id="{C9F81263-3837-320F-3600-312F9EDA62CA}"/>
                </a:ext>
              </a:extLst>
            </p:cNvPr>
            <p:cNvSpPr txBox="1"/>
            <p:nvPr/>
          </p:nvSpPr>
          <p:spPr>
            <a:xfrm>
              <a:off x="4427506" y="1143000"/>
              <a:ext cx="304800" cy="277415"/>
            </a:xfrm>
            <a:prstGeom prst="rect">
              <a:avLst/>
            </a:prstGeom>
            <a:solidFill>
              <a:schemeClr val="accent1"/>
            </a:solidFill>
            <a:ln w="25400" cap="flat" cmpd="sng">
              <a:solidFill>
                <a:schemeClr val="accent1">
                  <a:lumMod val="20000"/>
                  <a:lumOff val="80000"/>
                </a:schemeClr>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800"/>
                <a:buFont typeface="Calibri"/>
                <a:buNone/>
              </a:pPr>
              <a:r>
                <a:rPr lang="en" sz="1300" dirty="0">
                  <a:solidFill>
                    <a:srgbClr val="FFFFFF"/>
                  </a:solidFill>
                  <a:latin typeface="Montserrat" pitchFamily="2" charset="77"/>
                  <a:cs typeface="Calibri"/>
                  <a:sym typeface="Calibri"/>
                </a:rPr>
                <a:t>2</a:t>
              </a:r>
              <a:endParaRPr sz="1300" dirty="0">
                <a:latin typeface="Montserrat" pitchFamily="2" charset="77"/>
              </a:endParaRPr>
            </a:p>
          </p:txBody>
        </p:sp>
      </p:grpSp>
      <p:sp>
        <p:nvSpPr>
          <p:cNvPr id="151" name="Google Shape;151;p26"/>
          <p:cNvSpPr txBox="1"/>
          <p:nvPr/>
        </p:nvSpPr>
        <p:spPr>
          <a:xfrm>
            <a:off x="854720" y="4219532"/>
            <a:ext cx="7242264" cy="484584"/>
          </a:xfrm>
          <a:prstGeom prst="rect">
            <a:avLst/>
          </a:prstGeom>
          <a:noFill/>
          <a:ln>
            <a:noFill/>
          </a:ln>
        </p:spPr>
        <p:txBody>
          <a:bodyPr spcFirstLastPara="1" wrap="square" lIns="91425" tIns="45700" rIns="91425" bIns="45700" anchor="t" anchorCtr="0">
            <a:noAutofit/>
          </a:bodyPr>
          <a:lstStyle/>
          <a:p>
            <a:pPr lvl="0" algn="ctr">
              <a:buClr>
                <a:srgbClr val="8064A2"/>
              </a:buClr>
              <a:buSzPts val="1800"/>
            </a:pPr>
            <a:r>
              <a:rPr lang="en" sz="1800" b="1" dirty="0">
                <a:solidFill>
                  <a:schemeClr val="bg1"/>
                </a:solidFill>
                <a:latin typeface="Montserrat" pitchFamily="2" charset="77"/>
              </a:rPr>
              <a:t>Being honest means you are truthful in your actions.</a:t>
            </a:r>
          </a:p>
          <a:p>
            <a:pPr lvl="0" algn="ctr">
              <a:buClr>
                <a:srgbClr val="8064A2"/>
              </a:buClr>
              <a:buSzPts val="1800"/>
            </a:pPr>
            <a:r>
              <a:rPr lang="en" sz="1800" b="1" dirty="0">
                <a:solidFill>
                  <a:schemeClr val="bg1"/>
                </a:solidFill>
                <a:latin typeface="Montserrat" pitchFamily="2" charset="77"/>
              </a:rPr>
              <a:t>Hiding actions you know are wrong is dishonest.</a:t>
            </a:r>
            <a:endParaRPr lang="en-US" sz="1100" dirty="0">
              <a:solidFill>
                <a:schemeClr val="bg1"/>
              </a:solidFill>
              <a:latin typeface="Montserrat" pitchFamily="2" charset="77"/>
            </a:endParaRPr>
          </a:p>
        </p:txBody>
      </p:sp>
      <p:pic>
        <p:nvPicPr>
          <p:cNvPr id="24" name="Picture 23" descr="Cartoon character reading a book&#10;&#10;Description automatically generated">
            <a:extLst>
              <a:ext uri="{FF2B5EF4-FFF2-40B4-BE49-F238E27FC236}">
                <a16:creationId xmlns:a16="http://schemas.microsoft.com/office/drawing/2014/main" id="{E9BC0994-07E1-913E-2650-29C951649A57}"/>
              </a:ext>
            </a:extLst>
          </p:cNvPr>
          <p:cNvPicPr>
            <a:picLocks noChangeAspect="1"/>
          </p:cNvPicPr>
          <p:nvPr/>
        </p:nvPicPr>
        <p:blipFill>
          <a:blip r:embed="rId3"/>
          <a:stretch>
            <a:fillRect/>
          </a:stretch>
        </p:blipFill>
        <p:spPr>
          <a:xfrm>
            <a:off x="5887036" y="1268145"/>
            <a:ext cx="2402244" cy="2946282"/>
          </a:xfrm>
          <a:prstGeom prst="rect">
            <a:avLst/>
          </a:prstGeom>
        </p:spPr>
      </p:pic>
      <p:pic>
        <p:nvPicPr>
          <p:cNvPr id="26" name="Picture 25" descr="Cartoon character reading a book&#10;&#10;Description automatically generated">
            <a:extLst>
              <a:ext uri="{FF2B5EF4-FFF2-40B4-BE49-F238E27FC236}">
                <a16:creationId xmlns:a16="http://schemas.microsoft.com/office/drawing/2014/main" id="{6113E15D-B96E-C730-102D-29F628EB477A}"/>
              </a:ext>
            </a:extLst>
          </p:cNvPr>
          <p:cNvPicPr>
            <a:picLocks noChangeAspect="1"/>
          </p:cNvPicPr>
          <p:nvPr/>
        </p:nvPicPr>
        <p:blipFill>
          <a:blip r:embed="rId4"/>
          <a:stretch>
            <a:fillRect/>
          </a:stretch>
        </p:blipFill>
        <p:spPr>
          <a:xfrm>
            <a:off x="1991798" y="1428049"/>
            <a:ext cx="2402244" cy="2946282"/>
          </a:xfrm>
          <a:prstGeom prst="rect">
            <a:avLst/>
          </a:prstGeom>
        </p:spPr>
      </p:pic>
      <p:grpSp>
        <p:nvGrpSpPr>
          <p:cNvPr id="7" name="Group 6">
            <a:extLst>
              <a:ext uri="{FF2B5EF4-FFF2-40B4-BE49-F238E27FC236}">
                <a16:creationId xmlns:a16="http://schemas.microsoft.com/office/drawing/2014/main" id="{D31AFB2C-35F5-654D-A4B9-C718D957D0E9}"/>
              </a:ext>
            </a:extLst>
          </p:cNvPr>
          <p:cNvGrpSpPr/>
          <p:nvPr/>
        </p:nvGrpSpPr>
        <p:grpSpPr>
          <a:xfrm>
            <a:off x="955724" y="1428049"/>
            <a:ext cx="2156126" cy="780889"/>
            <a:chOff x="1012185" y="1509433"/>
            <a:chExt cx="2156126" cy="780889"/>
          </a:xfrm>
          <a:solidFill>
            <a:schemeClr val="accent5"/>
          </a:solidFill>
        </p:grpSpPr>
        <p:sp>
          <p:nvSpPr>
            <p:cNvPr id="6" name="Triangle 5">
              <a:extLst>
                <a:ext uri="{FF2B5EF4-FFF2-40B4-BE49-F238E27FC236}">
                  <a16:creationId xmlns:a16="http://schemas.microsoft.com/office/drawing/2014/main" id="{022D83F1-8428-E849-AB62-FA674E68ACDD}"/>
                </a:ext>
              </a:extLst>
            </p:cNvPr>
            <p:cNvSpPr/>
            <p:nvPr/>
          </p:nvSpPr>
          <p:spPr>
            <a:xfrm>
              <a:off x="1012185" y="2016480"/>
              <a:ext cx="351959" cy="27384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69B5619-DCA0-774E-BB79-61B484E66D7F}"/>
                </a:ext>
              </a:extLst>
            </p:cNvPr>
            <p:cNvSpPr/>
            <p:nvPr/>
          </p:nvSpPr>
          <p:spPr>
            <a:xfrm>
              <a:off x="1183605" y="1509433"/>
              <a:ext cx="1984706" cy="78088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You are sleeping in there, right?</a:t>
              </a:r>
            </a:p>
          </p:txBody>
        </p:sp>
      </p:grpSp>
    </p:spTree>
    <p:extLst>
      <p:ext uri="{BB962C8B-B14F-4D97-AF65-F5344CB8AC3E}">
        <p14:creationId xmlns:p14="http://schemas.microsoft.com/office/powerpoint/2010/main" val="144153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30"/>
          <p:cNvSpPr txBox="1"/>
          <p:nvPr/>
        </p:nvSpPr>
        <p:spPr>
          <a:xfrm>
            <a:off x="352044" y="434115"/>
            <a:ext cx="8439912" cy="8572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Arial"/>
              <a:buNone/>
            </a:pPr>
            <a:r>
              <a:rPr lang="en" sz="4400" b="0" i="0" u="none" dirty="0">
                <a:solidFill>
                  <a:schemeClr val="accent6"/>
                </a:solidFill>
                <a:latin typeface="Montserrat" pitchFamily="2" charset="77"/>
                <a:sym typeface="Arial"/>
              </a:rPr>
              <a:t>Why is honesty important?</a:t>
            </a:r>
            <a:endParaRPr dirty="0">
              <a:solidFill>
                <a:schemeClr val="accent6"/>
              </a:solidFill>
              <a:latin typeface="Montserrat" pitchFamily="2" charset="77"/>
            </a:endParaRPr>
          </a:p>
        </p:txBody>
      </p:sp>
      <p:sp>
        <p:nvSpPr>
          <p:cNvPr id="2" name="Round Diagonal Corner Rectangle 1">
            <a:extLst>
              <a:ext uri="{FF2B5EF4-FFF2-40B4-BE49-F238E27FC236}">
                <a16:creationId xmlns:a16="http://schemas.microsoft.com/office/drawing/2014/main" id="{7B0DD113-2988-FF4D-BE4E-DB54E31D6288}"/>
              </a:ext>
            </a:extLst>
          </p:cNvPr>
          <p:cNvSpPr/>
          <p:nvPr/>
        </p:nvSpPr>
        <p:spPr>
          <a:xfrm>
            <a:off x="1549424" y="1590222"/>
            <a:ext cx="2207185" cy="3097597"/>
          </a:xfrm>
          <a:prstGeom prst="round2Diag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Montserrat" pitchFamily="2" charset="77"/>
              </a:rPr>
              <a:t>We all need honesty to live together</a:t>
            </a:r>
            <a:br>
              <a:rPr lang="en-US" sz="2000" dirty="0">
                <a:solidFill>
                  <a:schemeClr val="bg1"/>
                </a:solidFill>
                <a:latin typeface="Montserrat" pitchFamily="2" charset="77"/>
              </a:rPr>
            </a:br>
            <a:r>
              <a:rPr lang="en-US" sz="2000" dirty="0">
                <a:solidFill>
                  <a:schemeClr val="bg1"/>
                </a:solidFill>
                <a:latin typeface="Montserrat" pitchFamily="2" charset="77"/>
              </a:rPr>
              <a:t>in a society.</a:t>
            </a:r>
          </a:p>
        </p:txBody>
      </p:sp>
      <p:sp>
        <p:nvSpPr>
          <p:cNvPr id="5" name="Round Same Side Corner Rectangle 4">
            <a:extLst>
              <a:ext uri="{FF2B5EF4-FFF2-40B4-BE49-F238E27FC236}">
                <a16:creationId xmlns:a16="http://schemas.microsoft.com/office/drawing/2014/main" id="{2CC3BB3A-0F19-6343-9064-F3A6E8AFA7A2}"/>
              </a:ext>
            </a:extLst>
          </p:cNvPr>
          <p:cNvSpPr/>
          <p:nvPr/>
        </p:nvSpPr>
        <p:spPr>
          <a:xfrm>
            <a:off x="4846320" y="1590222"/>
            <a:ext cx="3009240" cy="1963056"/>
          </a:xfrm>
          <a:prstGeom prst="round2Same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7" name="Trapezoid 6">
            <a:extLst>
              <a:ext uri="{FF2B5EF4-FFF2-40B4-BE49-F238E27FC236}">
                <a16:creationId xmlns:a16="http://schemas.microsoft.com/office/drawing/2014/main" id="{A672017B-DDCD-1644-988F-7A6725AA87E1}"/>
              </a:ext>
            </a:extLst>
          </p:cNvPr>
          <p:cNvSpPr/>
          <p:nvPr/>
        </p:nvSpPr>
        <p:spPr>
          <a:xfrm>
            <a:off x="5205391" y="3552976"/>
            <a:ext cx="1145549" cy="1196032"/>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ontserrat" pitchFamily="2" charset="77"/>
              </a:rPr>
              <a:t>Trust</a:t>
            </a:r>
          </a:p>
        </p:txBody>
      </p:sp>
      <p:sp>
        <p:nvSpPr>
          <p:cNvPr id="15" name="Trapezoid 14">
            <a:extLst>
              <a:ext uri="{FF2B5EF4-FFF2-40B4-BE49-F238E27FC236}">
                <a16:creationId xmlns:a16="http://schemas.microsoft.com/office/drawing/2014/main" id="{7AFC16DE-1697-2944-818A-95119A2680A2}"/>
              </a:ext>
            </a:extLst>
          </p:cNvPr>
          <p:cNvSpPr/>
          <p:nvPr/>
        </p:nvSpPr>
        <p:spPr>
          <a:xfrm>
            <a:off x="6524346" y="3552976"/>
            <a:ext cx="1157807" cy="1196032"/>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ontserrat" pitchFamily="2" charset="77"/>
              </a:rPr>
              <a:t>Safety</a:t>
            </a:r>
          </a:p>
        </p:txBody>
      </p:sp>
      <p:pic>
        <p:nvPicPr>
          <p:cNvPr id="10" name="Picture 9" descr="A picture containing LEGO, toy&#10;&#10;Description automatically generated">
            <a:extLst>
              <a:ext uri="{FF2B5EF4-FFF2-40B4-BE49-F238E27FC236}">
                <a16:creationId xmlns:a16="http://schemas.microsoft.com/office/drawing/2014/main" id="{9F487F1B-C7BE-0C4B-9AC1-172A9B6DB8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9663" y="2093642"/>
            <a:ext cx="1767618" cy="1281180"/>
          </a:xfrm>
          <a:prstGeom prst="rect">
            <a:avLst/>
          </a:prstGeom>
        </p:spPr>
      </p:pic>
      <p:sp>
        <p:nvSpPr>
          <p:cNvPr id="11" name="TextBox 10">
            <a:extLst>
              <a:ext uri="{FF2B5EF4-FFF2-40B4-BE49-F238E27FC236}">
                <a16:creationId xmlns:a16="http://schemas.microsoft.com/office/drawing/2014/main" id="{EAB83E3D-E0EC-5446-B78D-DA029EDD222A}"/>
              </a:ext>
            </a:extLst>
          </p:cNvPr>
          <p:cNvSpPr txBox="1"/>
          <p:nvPr/>
        </p:nvSpPr>
        <p:spPr>
          <a:xfrm>
            <a:off x="5783169" y="1700118"/>
            <a:ext cx="1262819" cy="400110"/>
          </a:xfrm>
          <a:prstGeom prst="rect">
            <a:avLst/>
          </a:prstGeom>
          <a:noFill/>
        </p:spPr>
        <p:txBody>
          <a:bodyPr wrap="square" rtlCol="0">
            <a:spAutoFit/>
          </a:bodyPr>
          <a:lstStyle/>
          <a:p>
            <a:r>
              <a:rPr lang="en-US" sz="2000" dirty="0">
                <a:solidFill>
                  <a:schemeClr val="bg1"/>
                </a:solidFill>
                <a:latin typeface="Montserrat" pitchFamily="2" charset="77"/>
              </a:rPr>
              <a:t>Society</a:t>
            </a:r>
          </a:p>
        </p:txBody>
      </p:sp>
    </p:spTree>
    <p:extLst>
      <p:ext uri="{BB962C8B-B14F-4D97-AF65-F5344CB8AC3E}">
        <p14:creationId xmlns:p14="http://schemas.microsoft.com/office/powerpoint/2010/main" val="367869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27" name="Picture 26">
            <a:extLst>
              <a:ext uri="{FF2B5EF4-FFF2-40B4-BE49-F238E27FC236}">
                <a16:creationId xmlns:a16="http://schemas.microsoft.com/office/drawing/2014/main" id="{5B47DA39-7186-D845-BCB7-BCBDA485E319}"/>
              </a:ext>
            </a:extLst>
          </p:cNvPr>
          <p:cNvPicPr>
            <a:picLocks noChangeAspect="1"/>
          </p:cNvPicPr>
          <p:nvPr/>
        </p:nvPicPr>
        <p:blipFill>
          <a:blip r:embed="rId3">
            <a:alphaModFix amt="35000"/>
          </a:blip>
          <a:stretch>
            <a:fillRect/>
          </a:stretch>
        </p:blipFill>
        <p:spPr>
          <a:xfrm>
            <a:off x="-175083" y="-600594"/>
            <a:ext cx="9494166" cy="6881431"/>
          </a:xfrm>
          <a:prstGeom prst="rect">
            <a:avLst/>
          </a:prstGeom>
        </p:spPr>
      </p:pic>
      <p:grpSp>
        <p:nvGrpSpPr>
          <p:cNvPr id="28" name="Group 27">
            <a:extLst>
              <a:ext uri="{FF2B5EF4-FFF2-40B4-BE49-F238E27FC236}">
                <a16:creationId xmlns:a16="http://schemas.microsoft.com/office/drawing/2014/main" id="{11A4382A-6437-B142-B712-9761CC734861}"/>
              </a:ext>
            </a:extLst>
          </p:cNvPr>
          <p:cNvGrpSpPr/>
          <p:nvPr/>
        </p:nvGrpSpPr>
        <p:grpSpPr>
          <a:xfrm>
            <a:off x="1041875" y="2396978"/>
            <a:ext cx="2924668" cy="2359684"/>
            <a:chOff x="1041875" y="2396978"/>
            <a:chExt cx="2924668" cy="2359684"/>
          </a:xfrm>
        </p:grpSpPr>
        <p:sp>
          <p:nvSpPr>
            <p:cNvPr id="18" name="Round Same Side Corner Rectangle 17">
              <a:extLst>
                <a:ext uri="{FF2B5EF4-FFF2-40B4-BE49-F238E27FC236}">
                  <a16:creationId xmlns:a16="http://schemas.microsoft.com/office/drawing/2014/main" id="{307D8A1E-9BBE-6041-BBB8-EFAF02C77436}"/>
                </a:ext>
              </a:extLst>
            </p:cNvPr>
            <p:cNvSpPr/>
            <p:nvPr/>
          </p:nvSpPr>
          <p:spPr>
            <a:xfrm>
              <a:off x="1041875" y="2396978"/>
              <a:ext cx="2924668" cy="1466447"/>
            </a:xfrm>
            <a:prstGeom prst="round2SameRect">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pitchFamily="2" charset="77"/>
              </a:endParaRPr>
            </a:p>
          </p:txBody>
        </p:sp>
        <p:sp>
          <p:nvSpPr>
            <p:cNvPr id="19" name="Trapezoid 18">
              <a:extLst>
                <a:ext uri="{FF2B5EF4-FFF2-40B4-BE49-F238E27FC236}">
                  <a16:creationId xmlns:a16="http://schemas.microsoft.com/office/drawing/2014/main" id="{25C7957B-AD23-554C-B0BA-FEC5688F1C0A}"/>
                </a:ext>
              </a:extLst>
            </p:cNvPr>
            <p:cNvSpPr/>
            <p:nvPr/>
          </p:nvSpPr>
          <p:spPr>
            <a:xfrm>
              <a:off x="1390855" y="3863199"/>
              <a:ext cx="1113354" cy="893463"/>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ontserrat" pitchFamily="2" charset="77"/>
                </a:rPr>
                <a:t>Trust</a:t>
              </a:r>
            </a:p>
          </p:txBody>
        </p:sp>
        <p:sp>
          <p:nvSpPr>
            <p:cNvPr id="20" name="Trapezoid 19">
              <a:extLst>
                <a:ext uri="{FF2B5EF4-FFF2-40B4-BE49-F238E27FC236}">
                  <a16:creationId xmlns:a16="http://schemas.microsoft.com/office/drawing/2014/main" id="{F8A2D0A4-AB9A-934D-83A9-62F48E7B4738}"/>
                </a:ext>
              </a:extLst>
            </p:cNvPr>
            <p:cNvSpPr/>
            <p:nvPr/>
          </p:nvSpPr>
          <p:spPr>
            <a:xfrm>
              <a:off x="2672742" y="3863199"/>
              <a:ext cx="1125268" cy="893463"/>
            </a:xfrm>
            <a:prstGeom prst="trapezoi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Montserrat" pitchFamily="2" charset="77"/>
                </a:rPr>
                <a:t>Safety</a:t>
              </a:r>
            </a:p>
          </p:txBody>
        </p:sp>
      </p:grpSp>
      <p:sp>
        <p:nvSpPr>
          <p:cNvPr id="22" name="TextBox 21">
            <a:extLst>
              <a:ext uri="{FF2B5EF4-FFF2-40B4-BE49-F238E27FC236}">
                <a16:creationId xmlns:a16="http://schemas.microsoft.com/office/drawing/2014/main" id="{54EC82D7-F51D-BD43-A3DB-E094347763E9}"/>
              </a:ext>
            </a:extLst>
          </p:cNvPr>
          <p:cNvSpPr txBox="1"/>
          <p:nvPr/>
        </p:nvSpPr>
        <p:spPr>
          <a:xfrm>
            <a:off x="1890544" y="2913174"/>
            <a:ext cx="1227329" cy="298891"/>
          </a:xfrm>
          <a:prstGeom prst="rect">
            <a:avLst/>
          </a:prstGeom>
          <a:noFill/>
        </p:spPr>
        <p:txBody>
          <a:bodyPr wrap="square" rtlCol="0">
            <a:spAutoFit/>
          </a:bodyPr>
          <a:lstStyle/>
          <a:p>
            <a:r>
              <a:rPr lang="en-US" sz="2000" dirty="0">
                <a:solidFill>
                  <a:schemeClr val="bg1"/>
                </a:solidFill>
                <a:latin typeface="Montserrat" pitchFamily="2" charset="77"/>
              </a:rPr>
              <a:t>Society</a:t>
            </a:r>
          </a:p>
        </p:txBody>
      </p:sp>
      <p:grpSp>
        <p:nvGrpSpPr>
          <p:cNvPr id="29" name="Group 28">
            <a:extLst>
              <a:ext uri="{FF2B5EF4-FFF2-40B4-BE49-F238E27FC236}">
                <a16:creationId xmlns:a16="http://schemas.microsoft.com/office/drawing/2014/main" id="{6EBFFDF1-2972-6A4D-89B5-6BFC8BBAED46}"/>
              </a:ext>
            </a:extLst>
          </p:cNvPr>
          <p:cNvGrpSpPr/>
          <p:nvPr/>
        </p:nvGrpSpPr>
        <p:grpSpPr>
          <a:xfrm>
            <a:off x="577434" y="478262"/>
            <a:ext cx="4011882" cy="2930409"/>
            <a:chOff x="577434" y="478262"/>
            <a:chExt cx="4011882" cy="2930409"/>
          </a:xfrm>
          <a:solidFill>
            <a:schemeClr val="accent6">
              <a:lumMod val="60000"/>
              <a:lumOff val="40000"/>
            </a:schemeClr>
          </a:solidFill>
        </p:grpSpPr>
        <p:sp>
          <p:nvSpPr>
            <p:cNvPr id="9" name="Cloud 8">
              <a:extLst>
                <a:ext uri="{FF2B5EF4-FFF2-40B4-BE49-F238E27FC236}">
                  <a16:creationId xmlns:a16="http://schemas.microsoft.com/office/drawing/2014/main" id="{F17AC9F7-FAD6-0B43-A888-6E9D74C2A104}"/>
                </a:ext>
              </a:extLst>
            </p:cNvPr>
            <p:cNvSpPr/>
            <p:nvPr/>
          </p:nvSpPr>
          <p:spPr>
            <a:xfrm>
              <a:off x="577434" y="478262"/>
              <a:ext cx="4011882" cy="2485413"/>
            </a:xfrm>
            <a:prstGeom prst="cloud">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1"/>
                  </a:solidFill>
                  <a:latin typeface="Montserrat" pitchFamily="2" charset="77"/>
                </a:rPr>
                <a:t>What would happen if everyone lied and tricked each other?</a:t>
              </a:r>
            </a:p>
          </p:txBody>
        </p:sp>
        <p:sp>
          <p:nvSpPr>
            <p:cNvPr id="11" name="Lightning Bolt 10">
              <a:extLst>
                <a:ext uri="{FF2B5EF4-FFF2-40B4-BE49-F238E27FC236}">
                  <a16:creationId xmlns:a16="http://schemas.microsoft.com/office/drawing/2014/main" id="{42684871-8DDF-7247-9BB9-FB0B80289B29}"/>
                </a:ext>
              </a:extLst>
            </p:cNvPr>
            <p:cNvSpPr/>
            <p:nvPr/>
          </p:nvSpPr>
          <p:spPr>
            <a:xfrm>
              <a:off x="2390474" y="2281006"/>
              <a:ext cx="861136" cy="1127665"/>
            </a:xfrm>
            <a:prstGeom prst="lightningBol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rapezoid 23">
            <a:extLst>
              <a:ext uri="{FF2B5EF4-FFF2-40B4-BE49-F238E27FC236}">
                <a16:creationId xmlns:a16="http://schemas.microsoft.com/office/drawing/2014/main" id="{BB460F9B-BAC1-9F4C-98D1-DA9CA62957B5}"/>
              </a:ext>
            </a:extLst>
          </p:cNvPr>
          <p:cNvSpPr/>
          <p:nvPr/>
        </p:nvSpPr>
        <p:spPr>
          <a:xfrm>
            <a:off x="5645452" y="1052996"/>
            <a:ext cx="2627605" cy="2593580"/>
          </a:xfrm>
          <a:prstGeom prst="trapezoid">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latin typeface="Montserrat" pitchFamily="2" charset="77"/>
              </a:rPr>
              <a:t>To live and work together, we need to know we can trust each other.</a:t>
            </a:r>
          </a:p>
        </p:txBody>
      </p:sp>
      <p:sp>
        <p:nvSpPr>
          <p:cNvPr id="25" name="Rectangle 24">
            <a:extLst>
              <a:ext uri="{FF2B5EF4-FFF2-40B4-BE49-F238E27FC236}">
                <a16:creationId xmlns:a16="http://schemas.microsoft.com/office/drawing/2014/main" id="{856D06AC-C221-EB49-A9A2-28FBD4ED1620}"/>
              </a:ext>
            </a:extLst>
          </p:cNvPr>
          <p:cNvSpPr/>
          <p:nvPr/>
        </p:nvSpPr>
        <p:spPr>
          <a:xfrm>
            <a:off x="5635341" y="3655720"/>
            <a:ext cx="2637716" cy="11009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Montserrat" pitchFamily="2" charset="77"/>
              </a:rPr>
              <a:t>Honesty</a:t>
            </a:r>
          </a:p>
        </p:txBody>
      </p:sp>
    </p:spTree>
    <p:extLst>
      <p:ext uri="{BB962C8B-B14F-4D97-AF65-F5344CB8AC3E}">
        <p14:creationId xmlns:p14="http://schemas.microsoft.com/office/powerpoint/2010/main" val="127925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1000" fill="hold"/>
                                        <p:tgtEl>
                                          <p:spTgt spid="25"/>
                                        </p:tgtEl>
                                        <p:attrNameLst>
                                          <p:attrName>ppt_w</p:attrName>
                                        </p:attrNameLst>
                                      </p:cBhvr>
                                      <p:tavLst>
                                        <p:tav tm="0">
                                          <p:val>
                                            <p:strVal val="#ppt_w*0.70"/>
                                          </p:val>
                                        </p:tav>
                                        <p:tav tm="100000">
                                          <p:val>
                                            <p:strVal val="#ppt_w"/>
                                          </p:val>
                                        </p:tav>
                                      </p:tavLst>
                                    </p:anim>
                                    <p:anim calcmode="lin" valueType="num">
                                      <p:cBhvr>
                                        <p:cTn id="15" dur="1000" fill="hold"/>
                                        <p:tgtEl>
                                          <p:spTgt spid="25"/>
                                        </p:tgtEl>
                                        <p:attrNameLst>
                                          <p:attrName>ppt_h</p:attrName>
                                        </p:attrNameLst>
                                      </p:cBhvr>
                                      <p:tavLst>
                                        <p:tav tm="0">
                                          <p:val>
                                            <p:strVal val="#ppt_h"/>
                                          </p:val>
                                        </p:tav>
                                        <p:tav tm="100000">
                                          <p:val>
                                            <p:strVal val="#ppt_h"/>
                                          </p:val>
                                        </p:tav>
                                      </p:tavLst>
                                    </p:anim>
                                    <p:animEffect transition="in" filter="fade">
                                      <p:cBhvr>
                                        <p:cTn id="16" dur="10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TWT2023">
      <a:dk1>
        <a:srgbClr val="000000"/>
      </a:dk1>
      <a:lt1>
        <a:srgbClr val="FFFFFF"/>
      </a:lt1>
      <a:dk2>
        <a:srgbClr val="2661AC"/>
      </a:dk2>
      <a:lt2>
        <a:srgbClr val="F5F2EC"/>
      </a:lt2>
      <a:accent1>
        <a:srgbClr val="3383CC"/>
      </a:accent1>
      <a:accent2>
        <a:srgbClr val="BF5098"/>
      </a:accent2>
      <a:accent3>
        <a:srgbClr val="90BF49"/>
      </a:accent3>
      <a:accent4>
        <a:srgbClr val="53267F"/>
      </a:accent4>
      <a:accent5>
        <a:srgbClr val="F29F1F"/>
      </a:accent5>
      <a:accent6>
        <a:srgbClr val="755199"/>
      </a:accent6>
      <a:hlink>
        <a:srgbClr val="5C9CD6"/>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865</Words>
  <Application>Microsoft Macintosh PowerPoint</Application>
  <PresentationFormat>On-screen Show (16:9)</PresentationFormat>
  <Paragraphs>86</Paragraphs>
  <Slides>10</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Open Sans</vt:lpstr>
      <vt:lpstr>Montserrat</vt:lpstr>
      <vt:lpstr>Arial</vt:lpstr>
      <vt:lpstr>Open Sans Light</vt:lpstr>
      <vt:lpstr>Myriad Pro</vt:lpstr>
      <vt:lpstr>Calibri</vt:lpstr>
      <vt:lpstr>Simple Light</vt:lpstr>
      <vt:lpstr>Office Theme</vt:lpstr>
      <vt:lpstr>PowerPoint Presentation</vt:lpstr>
      <vt:lpstr>PowerPoint Presentation</vt:lpstr>
      <vt:lpstr>PowerPoint Presentation</vt:lpstr>
      <vt:lpstr>Is this honest?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Colleen bryant</cp:lastModifiedBy>
  <cp:revision>31</cp:revision>
  <dcterms:modified xsi:type="dcterms:W3CDTF">2023-09-24T23:02:08Z</dcterms:modified>
</cp:coreProperties>
</file>