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75" r:id="rId5"/>
    <p:sldId id="276"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Montserrat" pitchFamily="2" charset="77"/>
      <p:regular r:id="rId22"/>
      <p:bold r:id="rId23"/>
      <p:italic r:id="rId24"/>
      <p:boldItalic r:id="rId25"/>
    </p:embeddedFont>
    <p:embeddedFont>
      <p:font typeface="Open Sans" pitchFamily="2" charset="0"/>
      <p:regular r:id="rId26"/>
      <p:bold r:id="rId27"/>
      <p:italic r:id="rId28"/>
      <p:boldItalic r:id="rId29"/>
    </p:embeddedFont>
    <p:embeddedFont>
      <p:font typeface="Open Sans Light" panose="020B030603050402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769"/>
  </p:normalViewPr>
  <p:slideViewPr>
    <p:cSldViewPr snapToGrid="0">
      <p:cViewPr varScale="1">
        <p:scale>
          <a:sx n="120" d="100"/>
          <a:sy n="120" d="100"/>
        </p:scale>
        <p:origin x="19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5" name="Google Shape;2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Find supporting posters, coloring pages and more empathy teaching materials at https://TalkingTreeBooks.com &gt;Activities</a:t>
            </a:r>
            <a:endParaRPr/>
          </a:p>
          <a:p>
            <a:pPr marL="0" lvl="0" indent="0" algn="l" rtl="0">
              <a:lnSpc>
                <a:spcPct val="100000"/>
              </a:lnSpc>
              <a:spcBef>
                <a:spcPts val="0"/>
              </a:spcBef>
              <a:spcAft>
                <a:spcPts val="0"/>
              </a:spcAft>
              <a:buSzPts val="1100"/>
              <a:buNone/>
            </a:pPr>
            <a:endParaRPr/>
          </a:p>
        </p:txBody>
      </p:sp>
      <p:sp>
        <p:nvSpPr>
          <p:cNvPr id="275" name="Google Shape;2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What is Empathy?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when you can understand how someone else is feeling even if you aren’t in the same situation with them. Empathy skills help you predict what others may be feeling based on facial expressions, body language, or what you know about how other people might feel in the same situation.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also about seeing someone else’s perspective, or their side of the story. Sometimes we call this “Putting yourself in someone else’s shoes.”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can be when you feel excited with someone because something good is happening in their life. You can feel sad with someone when something difficult happens. Maybe you feel nervous with them about an upcoming game or performance. These are all ways you feel something along with someone feels, even though the event isn’t happening to you personally. </a:t>
            </a:r>
            <a:endParaRPr/>
          </a:p>
          <a:p>
            <a:pPr marL="0" lvl="0" indent="0" algn="l" rtl="0">
              <a:lnSpc>
                <a:spcPct val="100000"/>
              </a:lnSpc>
              <a:spcBef>
                <a:spcPts val="0"/>
              </a:spcBef>
              <a:spcAft>
                <a:spcPts val="0"/>
              </a:spcAft>
              <a:buSzPts val="1100"/>
              <a:buNone/>
            </a:pPr>
            <a:endParaRPr/>
          </a:p>
        </p:txBody>
      </p:sp>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8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45fd56f7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8f45fd56f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9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Practice Empathy Skills</a:t>
            </a:r>
            <a:endParaRPr/>
          </a:p>
          <a:p>
            <a:pPr marL="457200" lvl="0"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Putting yourself in someone else’s shoes- </a:t>
            </a:r>
            <a:r>
              <a:rPr lang="en" sz="1100" b="0" i="0" u="none" strike="noStrike" cap="none">
                <a:solidFill>
                  <a:srgbClr val="000000"/>
                </a:solidFill>
                <a:latin typeface="Arial"/>
                <a:ea typeface="Arial"/>
                <a:cs typeface="Arial"/>
                <a:sym typeface="Arial"/>
              </a:rPr>
              <a:t>In each slide that follows, discuss what may be happening based on the characters’ body positions and facial expressions. How might the character with the arrow be feeling? What else might be happening in this scene?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Compare photos of the same character with different body language and expressions. </a:t>
            </a:r>
            <a:endParaRPr/>
          </a:p>
          <a:p>
            <a:pPr marL="0" lvl="0" indent="0" algn="l" rtl="0">
              <a:lnSpc>
                <a:spcPct val="100000"/>
              </a:lnSpc>
              <a:spcBef>
                <a:spcPts val="0"/>
              </a:spcBef>
              <a:spcAft>
                <a:spcPts val="0"/>
              </a:spcAft>
              <a:buSzPts val="1100"/>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4" name="Google Shape;9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8" name="Google Shape;9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9" name="Google Shape;9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5" name="Google Shape;10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6" name="Google Shape;10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9" name="Google Shape;10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3" name="Google Shape;11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 name="Google Shape;11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18" name="Google Shape;11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2" name="Google Shape;12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8"/>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3215446" y="1863864"/>
            <a:ext cx="45643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000" i="0" u="none" strike="noStrike" cap="none" dirty="0">
                <a:solidFill>
                  <a:schemeClr val="bg2"/>
                </a:solidFill>
              </a:rPr>
              <a:t>What is…</a:t>
            </a:r>
            <a:endParaRPr dirty="0">
              <a:solidFill>
                <a:schemeClr val="bg2"/>
              </a:solidFill>
            </a:endParaRPr>
          </a:p>
        </p:txBody>
      </p:sp>
      <p:sp>
        <p:nvSpPr>
          <p:cNvPr id="130" name="Google Shape;130;p25"/>
          <p:cNvSpPr txBox="1"/>
          <p:nvPr/>
        </p:nvSpPr>
        <p:spPr>
          <a:xfrm>
            <a:off x="3215446" y="2462108"/>
            <a:ext cx="529178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0" i="0" u="none" strike="noStrike" cap="none" dirty="0">
                <a:solidFill>
                  <a:schemeClr val="bg2"/>
                </a:solidFill>
              </a:rPr>
              <a:t>Empathy?</a:t>
            </a:r>
            <a:endParaRPr sz="6000" dirty="0">
              <a:solidFill>
                <a:schemeClr val="bg2"/>
              </a:solidFill>
            </a:endParaRPr>
          </a:p>
        </p:txBody>
      </p:sp>
      <p:sp>
        <p:nvSpPr>
          <p:cNvPr id="131" name="Google Shape;131;p25"/>
          <p:cNvSpPr/>
          <p:nvPr/>
        </p:nvSpPr>
        <p:spPr>
          <a:xfrm>
            <a:off x="0" y="4476584"/>
            <a:ext cx="9144000" cy="666916"/>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 name="Google Shape;132;p25"/>
          <p:cNvSpPr txBox="1"/>
          <p:nvPr/>
        </p:nvSpPr>
        <p:spPr>
          <a:xfrm>
            <a:off x="3324225" y="4708163"/>
            <a:ext cx="2495550" cy="173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BACC6"/>
              </a:buClr>
              <a:buSzPts val="1400"/>
              <a:buFont typeface="Open Sans"/>
              <a:buNone/>
            </a:pPr>
            <a:r>
              <a:rPr lang="en" sz="1200" b="1" i="0" u="none" strike="noStrike" cap="none" dirty="0" err="1">
                <a:solidFill>
                  <a:schemeClr val="lt1"/>
                </a:solidFill>
                <a:latin typeface="Montserrat"/>
                <a:ea typeface="Montserrat"/>
                <a:cs typeface="Montserrat"/>
                <a:sym typeface="Montserrat"/>
              </a:rPr>
              <a:t>TalkingTreeBooks.com</a:t>
            </a:r>
            <a:endParaRPr sz="1200" b="0" i="0" u="none" strike="noStrike" cap="none" dirty="0">
              <a:solidFill>
                <a:schemeClr val="lt1"/>
              </a:solidFill>
              <a:latin typeface="Montserrat"/>
              <a:ea typeface="Montserrat"/>
              <a:cs typeface="Montserrat"/>
              <a:sym typeface="Montserrat"/>
            </a:endParaRPr>
          </a:p>
        </p:txBody>
      </p:sp>
      <p:sp>
        <p:nvSpPr>
          <p:cNvPr id="133" name="Google Shape;133;p25"/>
          <p:cNvSpPr txBox="1"/>
          <p:nvPr/>
        </p:nvSpPr>
        <p:spPr>
          <a:xfrm>
            <a:off x="7967900" y="4708163"/>
            <a:ext cx="1524000" cy="353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2021, 2023</a:t>
            </a:r>
          </a:p>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a:t>
            </a:r>
            <a:r>
              <a:rPr lang="en" sz="700" b="0" i="0" u="none" strike="noStrike" cap="none" dirty="0" err="1">
                <a:solidFill>
                  <a:schemeClr val="lt1"/>
                </a:solidFill>
                <a:latin typeface="Open Sans Light"/>
                <a:ea typeface="Open Sans Light"/>
                <a:cs typeface="Open Sans Light"/>
                <a:sym typeface="Open Sans"/>
              </a:rPr>
              <a:t>LoveWell</a:t>
            </a:r>
            <a:r>
              <a:rPr lang="en" sz="700" b="0" i="0" u="none" strike="noStrike" cap="none" dirty="0">
                <a:solidFill>
                  <a:schemeClr val="lt1"/>
                </a:solidFill>
                <a:latin typeface="Open Sans Light"/>
                <a:ea typeface="Open Sans Light"/>
                <a:cs typeface="Open Sans Light"/>
                <a:sym typeface="Open Sans"/>
              </a:rPr>
              <a:t> Press</a:t>
            </a:r>
            <a:endParaRPr sz="1400" b="0" i="0" u="none" strike="noStrike" cap="none" dirty="0">
              <a:solidFill>
                <a:schemeClr val="lt1"/>
              </a:solidFill>
              <a:latin typeface="Open Sans Light"/>
              <a:ea typeface="Open Sans Light"/>
              <a:cs typeface="Open Sans Light"/>
              <a:sym typeface="Open Sans"/>
            </a:endParaRPr>
          </a:p>
        </p:txBody>
      </p:sp>
      <p:pic>
        <p:nvPicPr>
          <p:cNvPr id="3" name="Picture 2" descr="A blue and green text on a black background&#10;&#10;Description automatically generated">
            <a:extLst>
              <a:ext uri="{FF2B5EF4-FFF2-40B4-BE49-F238E27FC236}">
                <a16:creationId xmlns:a16="http://schemas.microsoft.com/office/drawing/2014/main" id="{931A3931-100D-4B70-1C09-424631BCE19F}"/>
              </a:ext>
            </a:extLst>
          </p:cNvPr>
          <p:cNvPicPr>
            <a:picLocks noChangeAspect="1"/>
          </p:cNvPicPr>
          <p:nvPr/>
        </p:nvPicPr>
        <p:blipFill>
          <a:blip r:embed="rId3"/>
          <a:stretch>
            <a:fillRect/>
          </a:stretch>
        </p:blipFill>
        <p:spPr>
          <a:xfrm>
            <a:off x="7081283" y="172352"/>
            <a:ext cx="1924783" cy="826440"/>
          </a:xfrm>
          <a:prstGeom prst="rect">
            <a:avLst/>
          </a:prstGeom>
        </p:spPr>
      </p:pic>
      <p:pic>
        <p:nvPicPr>
          <p:cNvPr id="4" name="Picture 3" descr="A green tree with black background&#10;&#10;Description automatically generated">
            <a:extLst>
              <a:ext uri="{FF2B5EF4-FFF2-40B4-BE49-F238E27FC236}">
                <a16:creationId xmlns:a16="http://schemas.microsoft.com/office/drawing/2014/main" id="{2E0C9AE8-7A45-6947-A344-CD669135FF66}"/>
              </a:ext>
            </a:extLst>
          </p:cNvPr>
          <p:cNvPicPr>
            <a:picLocks noChangeAspect="1"/>
          </p:cNvPicPr>
          <p:nvPr/>
        </p:nvPicPr>
        <p:blipFill>
          <a:blip r:embed="rId4"/>
          <a:stretch>
            <a:fillRect/>
          </a:stretch>
        </p:blipFill>
        <p:spPr>
          <a:xfrm>
            <a:off x="414100" y="413468"/>
            <a:ext cx="2294377" cy="4559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p:nvPr/>
        </p:nvSpPr>
        <p:spPr>
          <a:xfrm>
            <a:off x="4764060" y="1801443"/>
            <a:ext cx="3505200"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a:solidFill>
                  <a:schemeClr val="accent6"/>
                </a:solidFill>
                <a:latin typeface="Arial"/>
                <a:ea typeface="Arial"/>
                <a:cs typeface="Arial"/>
                <a:sym typeface="Arial"/>
              </a:rPr>
              <a:t>hurt</a:t>
            </a:r>
            <a:endParaRPr sz="1400" b="0" i="0" u="none" strike="noStrike" cap="none">
              <a:solidFill>
                <a:schemeClr val="accent6"/>
              </a:solidFill>
              <a:latin typeface="Arial"/>
              <a:ea typeface="Arial"/>
              <a:cs typeface="Arial"/>
              <a:sym typeface="Arial"/>
            </a:endParaRPr>
          </a:p>
        </p:txBody>
      </p:sp>
      <p:sp>
        <p:nvSpPr>
          <p:cNvPr id="235" name="Google Shape;235;p34"/>
          <p:cNvSpPr txBox="1"/>
          <p:nvPr/>
        </p:nvSpPr>
        <p:spPr>
          <a:xfrm>
            <a:off x="5638800" y="2719360"/>
            <a:ext cx="3505200"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4800" b="0" i="0" u="none" strike="noStrike" cap="none" dirty="0">
                <a:solidFill>
                  <a:schemeClr val="accent3"/>
                </a:solidFill>
                <a:latin typeface="Arial"/>
                <a:ea typeface="Arial"/>
                <a:cs typeface="Arial"/>
                <a:sym typeface="Arial"/>
              </a:rPr>
              <a:t>sad</a:t>
            </a:r>
            <a:endParaRPr sz="1400" b="0" i="0" u="none" strike="noStrike" cap="none" dirty="0">
              <a:solidFill>
                <a:schemeClr val="accent3"/>
              </a:solidFill>
              <a:latin typeface="Arial"/>
              <a:ea typeface="Arial"/>
              <a:cs typeface="Arial"/>
              <a:sym typeface="Arial"/>
            </a:endParaRPr>
          </a:p>
        </p:txBody>
      </p:sp>
      <p:sp>
        <p:nvSpPr>
          <p:cNvPr id="236" name="Google Shape;236;p34"/>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34"/>
          <p:cNvSpPr txBox="1"/>
          <p:nvPr/>
        </p:nvSpPr>
        <p:spPr>
          <a:xfrm>
            <a:off x="457200" y="2352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he be feeling?</a:t>
            </a:r>
            <a:endParaRPr sz="1400" b="0" i="0" u="none" strike="noStrike" cap="none">
              <a:solidFill>
                <a:srgbClr val="000000"/>
              </a:solidFill>
              <a:latin typeface="Arial"/>
              <a:ea typeface="Arial"/>
              <a:cs typeface="Arial"/>
              <a:sym typeface="Arial"/>
            </a:endParaRPr>
          </a:p>
        </p:txBody>
      </p:sp>
      <p:sp>
        <p:nvSpPr>
          <p:cNvPr id="238" name="Google Shape;238;p34"/>
          <p:cNvSpPr txBox="1"/>
          <p:nvPr/>
        </p:nvSpPr>
        <p:spPr>
          <a:xfrm>
            <a:off x="5382980" y="370384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4800" b="0" i="0" u="none" strike="noStrike" cap="none" dirty="0">
                <a:solidFill>
                  <a:schemeClr val="accent2"/>
                </a:solidFill>
                <a:latin typeface="Arial"/>
                <a:ea typeface="Arial"/>
                <a:cs typeface="Arial"/>
                <a:sym typeface="Arial"/>
              </a:rPr>
              <a:t>confused</a:t>
            </a:r>
            <a:endParaRPr sz="1400" b="0" i="0" u="none" strike="noStrike" cap="none" dirty="0">
              <a:solidFill>
                <a:schemeClr val="accent2"/>
              </a:solidFill>
              <a:latin typeface="Arial"/>
              <a:ea typeface="Arial"/>
              <a:cs typeface="Arial"/>
              <a:sym typeface="Arial"/>
            </a:endParaRPr>
          </a:p>
        </p:txBody>
      </p:sp>
      <p:pic>
        <p:nvPicPr>
          <p:cNvPr id="239" name="Google Shape;239;p34"/>
          <p:cNvPicPr preferRelativeResize="0"/>
          <p:nvPr/>
        </p:nvPicPr>
        <p:blipFill rotWithShape="1">
          <a:blip r:embed="rId3">
            <a:alphaModFix/>
          </a:blip>
          <a:srcRect/>
          <a:stretch/>
        </p:blipFill>
        <p:spPr>
          <a:xfrm>
            <a:off x="776762" y="1554480"/>
            <a:ext cx="3292317" cy="335377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p:tgtEl>
                                          <p:spTgt spid="234"/>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235"/>
                                        </p:tgtEl>
                                        <p:attrNameLst>
                                          <p:attrName>style.visibility</p:attrName>
                                        </p:attrNameLst>
                                      </p:cBhvr>
                                      <p:to>
                                        <p:strVal val="visible"/>
                                      </p:to>
                                    </p:set>
                                    <p:anim calcmode="lin" valueType="num">
                                      <p:cBhvr additive="base">
                                        <p:cTn id="10" dur="500"/>
                                        <p:tgtEl>
                                          <p:spTgt spid="235"/>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anim calcmode="lin" valueType="num">
                                      <p:cBhvr additive="base">
                                        <p:cTn id="13" dur="5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p:nvPr/>
        </p:nvSpPr>
        <p:spPr>
          <a:xfrm>
            <a:off x="0" y="-702"/>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5" name="Google Shape;245;p35"/>
          <p:cNvSpPr txBox="1"/>
          <p:nvPr/>
        </p:nvSpPr>
        <p:spPr>
          <a:xfrm>
            <a:off x="2681368" y="2434441"/>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accent2"/>
                </a:solidFill>
                <a:latin typeface="Arial"/>
                <a:ea typeface="Arial"/>
                <a:cs typeface="Arial"/>
                <a:sym typeface="Arial"/>
              </a:rPr>
              <a:t>unsure</a:t>
            </a:r>
            <a:endParaRPr sz="3000" b="0" i="0" u="none" strike="noStrike" cap="none" dirty="0">
              <a:solidFill>
                <a:schemeClr val="accent2"/>
              </a:solidFill>
              <a:latin typeface="Arial"/>
              <a:ea typeface="Arial"/>
              <a:cs typeface="Arial"/>
              <a:sym typeface="Arial"/>
            </a:endParaRPr>
          </a:p>
        </p:txBody>
      </p:sp>
      <p:sp>
        <p:nvSpPr>
          <p:cNvPr id="246" name="Google Shape;246;p35"/>
          <p:cNvSpPr txBox="1"/>
          <p:nvPr/>
        </p:nvSpPr>
        <p:spPr>
          <a:xfrm>
            <a:off x="2681368" y="306409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1"/>
                </a:solidFill>
                <a:latin typeface="Arial"/>
                <a:ea typeface="Arial"/>
                <a:cs typeface="Arial"/>
                <a:sym typeface="Arial"/>
              </a:rPr>
              <a:t>worried</a:t>
            </a:r>
            <a:endParaRPr sz="3000" b="0" i="0" u="none" strike="noStrike" cap="none" dirty="0">
              <a:solidFill>
                <a:schemeClr val="accent1"/>
              </a:solidFill>
              <a:latin typeface="Arial"/>
              <a:ea typeface="Arial"/>
              <a:cs typeface="Arial"/>
              <a:sym typeface="Arial"/>
            </a:endParaRPr>
          </a:p>
        </p:txBody>
      </p:sp>
      <p:pic>
        <p:nvPicPr>
          <p:cNvPr id="247" name="Google Shape;247;p35" descr="illustration06_final.gif"/>
          <p:cNvPicPr preferRelativeResize="0"/>
          <p:nvPr/>
        </p:nvPicPr>
        <p:blipFill rotWithShape="1">
          <a:blip r:embed="rId3">
            <a:alphaModFix/>
          </a:blip>
          <a:srcRect/>
          <a:stretch/>
        </p:blipFill>
        <p:spPr>
          <a:xfrm>
            <a:off x="413672" y="1793237"/>
            <a:ext cx="2156823" cy="25280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8" name="Google Shape;248;p35"/>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he be feeling?</a:t>
            </a:r>
            <a:endParaRPr sz="1400" b="0" i="0" u="none" strike="noStrike" cap="none">
              <a:solidFill>
                <a:srgbClr val="000000"/>
              </a:solidFill>
              <a:latin typeface="Arial"/>
              <a:ea typeface="Arial"/>
              <a:cs typeface="Arial"/>
              <a:sym typeface="Arial"/>
            </a:endParaRPr>
          </a:p>
        </p:txBody>
      </p:sp>
      <p:sp>
        <p:nvSpPr>
          <p:cNvPr id="249" name="Google Shape;249;p35"/>
          <p:cNvSpPr txBox="1"/>
          <p:nvPr/>
        </p:nvSpPr>
        <p:spPr>
          <a:xfrm>
            <a:off x="6837818" y="231170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accent1"/>
                </a:solidFill>
                <a:latin typeface="Arial"/>
                <a:ea typeface="Arial"/>
                <a:cs typeface="Arial"/>
                <a:sym typeface="Arial"/>
              </a:rPr>
              <a:t>amazed</a:t>
            </a:r>
            <a:endParaRPr sz="3000" b="0" i="0" u="none" strike="noStrike" cap="none">
              <a:solidFill>
                <a:schemeClr val="accent1"/>
              </a:solidFill>
              <a:latin typeface="Arial"/>
              <a:ea typeface="Arial"/>
              <a:cs typeface="Arial"/>
              <a:sym typeface="Arial"/>
            </a:endParaRPr>
          </a:p>
        </p:txBody>
      </p:sp>
      <p:sp>
        <p:nvSpPr>
          <p:cNvPr id="250" name="Google Shape;250;p35"/>
          <p:cNvSpPr txBox="1"/>
          <p:nvPr/>
        </p:nvSpPr>
        <p:spPr>
          <a:xfrm>
            <a:off x="6837818" y="2922976"/>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a:solidFill>
                  <a:schemeClr val="accent2"/>
                </a:solidFill>
                <a:latin typeface="Arial"/>
                <a:ea typeface="Arial"/>
                <a:cs typeface="Arial"/>
                <a:sym typeface="Arial"/>
              </a:rPr>
              <a:t>confused</a:t>
            </a:r>
            <a:endParaRPr sz="3000" b="0" i="0" u="none" strike="noStrike" cap="none">
              <a:solidFill>
                <a:schemeClr val="accent2"/>
              </a:solidFill>
              <a:latin typeface="Arial"/>
              <a:ea typeface="Arial"/>
              <a:cs typeface="Arial"/>
              <a:sym typeface="Arial"/>
            </a:endParaRPr>
          </a:p>
        </p:txBody>
      </p:sp>
      <p:sp>
        <p:nvSpPr>
          <p:cNvPr id="251" name="Google Shape;251;p35"/>
          <p:cNvSpPr txBox="1"/>
          <p:nvPr/>
        </p:nvSpPr>
        <p:spPr>
          <a:xfrm>
            <a:off x="6837818" y="3545673"/>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3000" b="0" i="0" u="none" strike="noStrike" cap="none">
                <a:solidFill>
                  <a:schemeClr val="accent6"/>
                </a:solidFill>
                <a:latin typeface="Arial"/>
                <a:ea typeface="Arial"/>
                <a:cs typeface="Arial"/>
                <a:sym typeface="Arial"/>
              </a:rPr>
              <a:t>surprised</a:t>
            </a:r>
            <a:endParaRPr sz="3000" b="0" i="0" u="none" strike="noStrike" cap="none">
              <a:solidFill>
                <a:schemeClr val="accent6"/>
              </a:solidFill>
              <a:latin typeface="Arial"/>
              <a:ea typeface="Arial"/>
              <a:cs typeface="Arial"/>
              <a:sym typeface="Arial"/>
            </a:endParaRPr>
          </a:p>
        </p:txBody>
      </p:sp>
      <p:pic>
        <p:nvPicPr>
          <p:cNvPr id="252" name="Google Shape;252;p35" descr="illustration02_final.gif"/>
          <p:cNvPicPr preferRelativeResize="0"/>
          <p:nvPr/>
        </p:nvPicPr>
        <p:blipFill rotWithShape="1">
          <a:blip r:embed="rId4">
            <a:alphaModFix/>
          </a:blip>
          <a:srcRect/>
          <a:stretch/>
        </p:blipFill>
        <p:spPr>
          <a:xfrm>
            <a:off x="4682553" y="1628971"/>
            <a:ext cx="2081976" cy="290293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 calcmode="lin" valueType="num">
                                      <p:cBhvr additive="base">
                                        <p:cTn id="10"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anim calcmode="lin" valueType="num">
                                      <p:cBhvr additive="base">
                                        <p:cTn id="19" dur="500"/>
                                        <p:tgtEl>
                                          <p:spTgt spid="249"/>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50"/>
                                        </p:tgtEl>
                                        <p:attrNameLst>
                                          <p:attrName>style.visibility</p:attrName>
                                        </p:attrNameLst>
                                      </p:cBhvr>
                                      <p:to>
                                        <p:strVal val="visible"/>
                                      </p:to>
                                    </p:set>
                                    <p:anim calcmode="lin" valueType="num">
                                      <p:cBhvr additive="base">
                                        <p:cTn id="22" dur="500"/>
                                        <p:tgtEl>
                                          <p:spTgt spid="250"/>
                                        </p:tgtEl>
                                        <p:attrNameLst>
                                          <p:attrName>ppt_x</p:attrName>
                                        </p:attrNameLst>
                                      </p:cBhvr>
                                      <p:tavLst>
                                        <p:tav tm="0">
                                          <p:val>
                                            <p:strVal val="#ppt_x+1"/>
                                          </p:val>
                                        </p:tav>
                                        <p:tav tm="100000">
                                          <p:val>
                                            <p:strVal val="#ppt_x"/>
                                          </p:val>
                                        </p:tav>
                                      </p:tavLst>
                                    </p:anim>
                                  </p:childTnLst>
                                </p:cTn>
                              </p:par>
                              <p:par>
                                <p:cTn id="23" presetID="2" presetClass="entr" presetSubtype="4" fill="hold" nodeType="withEffect">
                                  <p:stCondLst>
                                    <p:cond delay="0"/>
                                  </p:stCondLst>
                                  <p:childTnLst>
                                    <p:set>
                                      <p:cBhvr>
                                        <p:cTn id="24" dur="1" fill="hold">
                                          <p:stCondLst>
                                            <p:cond delay="0"/>
                                          </p:stCondLst>
                                        </p:cTn>
                                        <p:tgtEl>
                                          <p:spTgt spid="251"/>
                                        </p:tgtEl>
                                        <p:attrNameLst>
                                          <p:attrName>style.visibility</p:attrName>
                                        </p:attrNameLst>
                                      </p:cBhvr>
                                      <p:to>
                                        <p:strVal val="visible"/>
                                      </p:to>
                                    </p:set>
                                    <p:anim calcmode="lin" valueType="num">
                                      <p:cBhvr additive="base">
                                        <p:cTn id="25" dur="500"/>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p:nvPr/>
        </p:nvSpPr>
        <p:spPr>
          <a:xfrm>
            <a:off x="4769300" y="1811705"/>
            <a:ext cx="2511444"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dirty="0">
                <a:solidFill>
                  <a:schemeClr val="accent1"/>
                </a:solidFill>
                <a:latin typeface="Arial"/>
                <a:ea typeface="Arial"/>
                <a:cs typeface="Arial"/>
                <a:sym typeface="Arial"/>
              </a:rPr>
              <a:t>worried</a:t>
            </a:r>
            <a:endParaRPr sz="1400" b="0" i="0" u="none" strike="noStrike" cap="none" dirty="0">
              <a:solidFill>
                <a:schemeClr val="accent1"/>
              </a:solidFill>
              <a:latin typeface="Arial"/>
              <a:ea typeface="Arial"/>
              <a:cs typeface="Arial"/>
              <a:sym typeface="Arial"/>
            </a:endParaRPr>
          </a:p>
        </p:txBody>
      </p:sp>
      <p:sp>
        <p:nvSpPr>
          <p:cNvPr id="258" name="Google Shape;258;p36"/>
          <p:cNvSpPr txBox="1"/>
          <p:nvPr/>
        </p:nvSpPr>
        <p:spPr>
          <a:xfrm>
            <a:off x="5349902" y="2739052"/>
            <a:ext cx="3267829"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4800" b="0" i="0" u="none" strike="noStrike" cap="none" dirty="0">
                <a:solidFill>
                  <a:schemeClr val="accent3"/>
                </a:solidFill>
                <a:latin typeface="Arial"/>
                <a:ea typeface="Arial"/>
                <a:cs typeface="Arial"/>
                <a:sym typeface="Arial"/>
              </a:rPr>
              <a:t>urgent</a:t>
            </a:r>
            <a:endParaRPr sz="1400" b="0" i="0" u="none" strike="noStrike" cap="none" dirty="0">
              <a:solidFill>
                <a:schemeClr val="accent3"/>
              </a:solidFill>
              <a:latin typeface="Arial"/>
              <a:ea typeface="Arial"/>
              <a:cs typeface="Arial"/>
              <a:sym typeface="Arial"/>
            </a:endParaRPr>
          </a:p>
        </p:txBody>
      </p:sp>
      <p:sp>
        <p:nvSpPr>
          <p:cNvPr id="259" name="Google Shape;259;p36"/>
          <p:cNvSpPr txBox="1"/>
          <p:nvPr/>
        </p:nvSpPr>
        <p:spPr>
          <a:xfrm>
            <a:off x="5813566" y="3662058"/>
            <a:ext cx="3125409"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4800" b="0" i="0" u="none" strike="noStrike" cap="none" dirty="0">
                <a:solidFill>
                  <a:schemeClr val="accent2"/>
                </a:solidFill>
                <a:latin typeface="Arial"/>
                <a:ea typeface="Arial"/>
                <a:cs typeface="Arial"/>
                <a:sym typeface="Arial"/>
              </a:rPr>
              <a:t>upset</a:t>
            </a:r>
            <a:endParaRPr sz="1400" b="0" i="0" u="none" strike="noStrike" cap="none" dirty="0">
              <a:solidFill>
                <a:schemeClr val="accent2"/>
              </a:solidFill>
              <a:latin typeface="Arial"/>
              <a:ea typeface="Arial"/>
              <a:cs typeface="Arial"/>
              <a:sym typeface="Arial"/>
            </a:endParaRPr>
          </a:p>
        </p:txBody>
      </p:sp>
      <p:sp>
        <p:nvSpPr>
          <p:cNvPr id="260" name="Google Shape;260;p36"/>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1" name="Google Shape;261;p36"/>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they be feeling?</a:t>
            </a:r>
            <a:endParaRPr sz="1400" b="0" i="0" u="none" strike="noStrike" cap="none">
              <a:solidFill>
                <a:srgbClr val="000000"/>
              </a:solidFill>
              <a:latin typeface="Arial"/>
              <a:ea typeface="Arial"/>
              <a:cs typeface="Arial"/>
              <a:sym typeface="Arial"/>
            </a:endParaRPr>
          </a:p>
        </p:txBody>
      </p:sp>
      <p:pic>
        <p:nvPicPr>
          <p:cNvPr id="262" name="Google Shape;262;p36"/>
          <p:cNvPicPr preferRelativeResize="0"/>
          <p:nvPr/>
        </p:nvPicPr>
        <p:blipFill rotWithShape="1">
          <a:blip r:embed="rId3">
            <a:alphaModFix/>
          </a:blip>
          <a:srcRect/>
          <a:stretch/>
        </p:blipFill>
        <p:spPr>
          <a:xfrm>
            <a:off x="915550" y="1415246"/>
            <a:ext cx="3267830" cy="34896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 calcmode="lin" valueType="num">
                                      <p:cBhvr additive="base">
                                        <p:cTn id="10" dur="500"/>
                                        <p:tgtEl>
                                          <p:spTgt spid="258"/>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259"/>
                                        </p:tgtEl>
                                        <p:attrNameLst>
                                          <p:attrName>style.visibility</p:attrName>
                                        </p:attrNameLst>
                                      </p:cBhvr>
                                      <p:to>
                                        <p:strVal val="visible"/>
                                      </p:to>
                                    </p:set>
                                    <p:anim calcmode="lin" valueType="num">
                                      <p:cBhvr additive="base">
                                        <p:cTn id="13" dur="500"/>
                                        <p:tgtEl>
                                          <p:spTgt spid="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p:nvPr/>
        </p:nvSpPr>
        <p:spPr>
          <a:xfrm>
            <a:off x="4666488" y="1772405"/>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dirty="0">
                <a:solidFill>
                  <a:schemeClr val="accent2"/>
                </a:solidFill>
                <a:latin typeface="Arial"/>
                <a:ea typeface="Arial"/>
                <a:cs typeface="Arial"/>
                <a:sym typeface="Arial"/>
              </a:rPr>
              <a:t>excited</a:t>
            </a:r>
            <a:endParaRPr sz="1400" b="0" i="0" u="none" strike="noStrike" cap="none" dirty="0">
              <a:solidFill>
                <a:schemeClr val="accent2"/>
              </a:solidFill>
              <a:latin typeface="Arial"/>
              <a:ea typeface="Arial"/>
              <a:cs typeface="Arial"/>
              <a:sym typeface="Arial"/>
            </a:endParaRPr>
          </a:p>
        </p:txBody>
      </p:sp>
      <p:sp>
        <p:nvSpPr>
          <p:cNvPr id="268" name="Google Shape;268;p37"/>
          <p:cNvSpPr txBox="1"/>
          <p:nvPr/>
        </p:nvSpPr>
        <p:spPr>
          <a:xfrm>
            <a:off x="5079494" y="371795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4800" b="0" i="0" u="none" strike="noStrike" cap="none" dirty="0">
                <a:solidFill>
                  <a:schemeClr val="accent3"/>
                </a:solidFill>
                <a:latin typeface="Arial"/>
                <a:ea typeface="Arial"/>
                <a:cs typeface="Arial"/>
                <a:sym typeface="Arial"/>
              </a:rPr>
              <a:t>silly</a:t>
            </a:r>
            <a:endParaRPr sz="1400" b="0" i="0" u="none" strike="noStrike" cap="none" dirty="0">
              <a:solidFill>
                <a:schemeClr val="accent3"/>
              </a:solidFill>
              <a:latin typeface="Arial"/>
              <a:ea typeface="Arial"/>
              <a:cs typeface="Arial"/>
              <a:sym typeface="Arial"/>
            </a:endParaRPr>
          </a:p>
        </p:txBody>
      </p:sp>
      <p:sp>
        <p:nvSpPr>
          <p:cNvPr id="269" name="Google Shape;269;p37"/>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0" name="Google Shape;270;p37"/>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they be feeling?</a:t>
            </a:r>
            <a:endParaRPr sz="1400" b="0" i="0" u="none" strike="noStrike" cap="none">
              <a:solidFill>
                <a:srgbClr val="000000"/>
              </a:solidFill>
              <a:latin typeface="Arial"/>
              <a:ea typeface="Arial"/>
              <a:cs typeface="Arial"/>
              <a:sym typeface="Arial"/>
            </a:endParaRPr>
          </a:p>
        </p:txBody>
      </p:sp>
      <p:sp>
        <p:nvSpPr>
          <p:cNvPr id="271" name="Google Shape;271;p37"/>
          <p:cNvSpPr txBox="1"/>
          <p:nvPr/>
        </p:nvSpPr>
        <p:spPr>
          <a:xfrm>
            <a:off x="5561391" y="2834304"/>
            <a:ext cx="3125409"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4800" b="0" i="0" u="none" strike="noStrike" cap="none" dirty="0">
                <a:solidFill>
                  <a:schemeClr val="accent1"/>
                </a:solidFill>
                <a:latin typeface="Arial"/>
                <a:ea typeface="Arial"/>
                <a:cs typeface="Arial"/>
                <a:sym typeface="Arial"/>
              </a:rPr>
              <a:t>happy</a:t>
            </a:r>
            <a:endParaRPr sz="1400" b="0" i="0" u="none" strike="noStrike" cap="none" dirty="0">
              <a:solidFill>
                <a:schemeClr val="accent1"/>
              </a:solidFill>
              <a:latin typeface="Arial"/>
              <a:ea typeface="Arial"/>
              <a:cs typeface="Arial"/>
              <a:sym typeface="Arial"/>
            </a:endParaRPr>
          </a:p>
        </p:txBody>
      </p:sp>
      <p:pic>
        <p:nvPicPr>
          <p:cNvPr id="272" name="Google Shape;272;p37"/>
          <p:cNvPicPr preferRelativeResize="0"/>
          <p:nvPr/>
        </p:nvPicPr>
        <p:blipFill rotWithShape="1">
          <a:blip r:embed="rId3">
            <a:alphaModFix/>
          </a:blip>
          <a:srcRect/>
          <a:stretch/>
        </p:blipFill>
        <p:spPr>
          <a:xfrm>
            <a:off x="635507" y="1415246"/>
            <a:ext cx="3429000" cy="345850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 calcmode="lin" valueType="num">
                                      <p:cBhvr additive="base">
                                        <p:cTn id="10" dur="500"/>
                                        <p:tgtEl>
                                          <p:spTgt spid="27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68"/>
                                        </p:tgtEl>
                                        <p:attrNameLst>
                                          <p:attrName>style.visibility</p:attrName>
                                        </p:attrNameLst>
                                      </p:cBhvr>
                                      <p:to>
                                        <p:strVal val="visible"/>
                                      </p:to>
                                    </p:set>
                                    <p:anim calcmode="lin" valueType="num">
                                      <p:cBhvr additive="base">
                                        <p:cTn id="13"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p:nvPr/>
        </p:nvSpPr>
        <p:spPr>
          <a:xfrm>
            <a:off x="0" y="55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3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chemeClr val="lt1"/>
                </a:solidFill>
                <a:latin typeface="Arial"/>
                <a:ea typeface="Arial"/>
                <a:cs typeface="Arial"/>
                <a:sym typeface="Arial"/>
              </a:rPr>
              <a:t>What is empathy?</a:t>
            </a:r>
            <a:endParaRPr/>
          </a:p>
        </p:txBody>
      </p:sp>
      <p:pic>
        <p:nvPicPr>
          <p:cNvPr id="280" name="Google Shape;280;p38" descr="A close up of a sign&#10;&#10;Description automatically generated"/>
          <p:cNvPicPr preferRelativeResize="0"/>
          <p:nvPr/>
        </p:nvPicPr>
        <p:blipFill rotWithShape="1">
          <a:blip r:embed="rId3">
            <a:alphaModFix amt="50000"/>
          </a:blip>
          <a:srcRect/>
          <a:stretch/>
        </p:blipFill>
        <p:spPr>
          <a:xfrm>
            <a:off x="547399" y="1262850"/>
            <a:ext cx="2456550" cy="3880650"/>
          </a:xfrm>
          <a:prstGeom prst="rect">
            <a:avLst/>
          </a:prstGeom>
          <a:noFill/>
          <a:ln>
            <a:noFill/>
          </a:ln>
        </p:spPr>
      </p:pic>
      <p:pic>
        <p:nvPicPr>
          <p:cNvPr id="281" name="Google Shape;281;p38" descr="9780984905638_Page_11.jpg"/>
          <p:cNvPicPr preferRelativeResize="0"/>
          <p:nvPr/>
        </p:nvPicPr>
        <p:blipFill rotWithShape="1">
          <a:blip r:embed="rId4">
            <a:alphaModFix/>
          </a:blip>
          <a:srcRect/>
          <a:stretch/>
        </p:blipFill>
        <p:spPr>
          <a:xfrm>
            <a:off x="457200" y="1463278"/>
            <a:ext cx="1713348" cy="183794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82" name="Google Shape;282;p38" descr="9780984905638_Page_15.jpg"/>
          <p:cNvPicPr preferRelativeResize="0"/>
          <p:nvPr/>
        </p:nvPicPr>
        <p:blipFill rotWithShape="1">
          <a:blip r:embed="rId5">
            <a:alphaModFix/>
          </a:blip>
          <a:srcRect/>
          <a:stretch/>
        </p:blipFill>
        <p:spPr>
          <a:xfrm>
            <a:off x="2388330" y="1463278"/>
            <a:ext cx="1060097" cy="23181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83" name="Google Shape;283;p38" descr="A picture containing outdoor object&#10;&#10;Description automatically generated"/>
          <p:cNvPicPr preferRelativeResize="0"/>
          <p:nvPr/>
        </p:nvPicPr>
        <p:blipFill rotWithShape="1">
          <a:blip r:embed="rId6">
            <a:alphaModFix/>
          </a:blip>
          <a:srcRect/>
          <a:stretch/>
        </p:blipFill>
        <p:spPr>
          <a:xfrm>
            <a:off x="1699141" y="3706722"/>
            <a:ext cx="1527047" cy="1200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84" name="Google Shape;284;p38" descr="illustration02_final.gif"/>
          <p:cNvPicPr preferRelativeResize="0"/>
          <p:nvPr/>
        </p:nvPicPr>
        <p:blipFill rotWithShape="1">
          <a:blip r:embed="rId7">
            <a:alphaModFix/>
          </a:blip>
          <a:srcRect/>
          <a:stretch/>
        </p:blipFill>
        <p:spPr>
          <a:xfrm>
            <a:off x="625674" y="3203175"/>
            <a:ext cx="1376400" cy="123281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 name="Google Shape;142;p26">
            <a:extLst>
              <a:ext uri="{FF2B5EF4-FFF2-40B4-BE49-F238E27FC236}">
                <a16:creationId xmlns:a16="http://schemas.microsoft.com/office/drawing/2014/main" id="{5E09B825-149A-691D-10A0-0CFF9012E91E}"/>
              </a:ext>
            </a:extLst>
          </p:cNvPr>
          <p:cNvSpPr txBox="1">
            <a:spLocks/>
          </p:cNvSpPr>
          <p:nvPr/>
        </p:nvSpPr>
        <p:spPr>
          <a:xfrm>
            <a:off x="4243588" y="1850065"/>
            <a:ext cx="4338911" cy="27561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298450">
              <a:spcBef>
                <a:spcPts val="0"/>
              </a:spcBef>
              <a:buClr>
                <a:schemeClr val="accent1"/>
              </a:buClr>
              <a:buSzPts val="2500"/>
            </a:pPr>
            <a:r>
              <a:rPr lang="en-US" sz="2500" dirty="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Empathy means being able to understand how someone else is feeling. </a:t>
            </a:r>
            <a:endParaRPr lang="en-US" sz="2500" dirty="0">
              <a:solidFill>
                <a:schemeClr val="bg2">
                  <a:lumMod val="60000"/>
                  <a:lumOff val="40000"/>
                </a:schemeClr>
              </a:solidFill>
              <a:latin typeface="Arial" panose="020B0604020202020204" pitchFamily="34" charset="0"/>
              <a:cs typeface="Arial" panose="020B0604020202020204" pitchFamily="34" charset="0"/>
            </a:endParaRPr>
          </a:p>
          <a:p>
            <a:pPr marL="342900" indent="-139700">
              <a:spcBef>
                <a:spcPts val="640"/>
              </a:spcBef>
              <a:buClr>
                <a:schemeClr val="accent1"/>
              </a:buClr>
              <a:buSzPts val="3200"/>
              <a:buFont typeface="Arial"/>
              <a:buNone/>
            </a:pPr>
            <a:endParaRPr lang="en-US" sz="2500" dirty="0">
              <a:solidFill>
                <a:schemeClr val="accent1"/>
              </a:solidFill>
              <a:latin typeface="Arial" panose="020B0604020202020204" pitchFamily="34" charset="0"/>
              <a:ea typeface="Open Sans Light"/>
              <a:cs typeface="Arial" panose="020B0604020202020204" pitchFamily="34" charset="0"/>
              <a:sym typeface="Open Sans"/>
            </a:endParaRPr>
          </a:p>
          <a:p>
            <a:pPr marL="342900" indent="-323850">
              <a:spcBef>
                <a:spcPts val="0"/>
              </a:spcBef>
              <a:buClr>
                <a:schemeClr val="accent1"/>
              </a:buClr>
              <a:buSzPts val="2700"/>
            </a:pPr>
            <a:r>
              <a:rPr lang="en-US" sz="2400" dirty="0">
                <a:solidFill>
                  <a:schemeClr val="accent1"/>
                </a:solidFill>
                <a:latin typeface="Arial" panose="020B0604020202020204" pitchFamily="34" charset="0"/>
                <a:ea typeface="Open Sans Light"/>
                <a:cs typeface="Arial" panose="020B0604020202020204" pitchFamily="34" charset="0"/>
                <a:sym typeface="Open Sans"/>
              </a:rPr>
              <a:t>Look for cues in faces and bodies that tell you how someone is feeling.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2339163" y="1734524"/>
            <a:ext cx="6257438" cy="1182119"/>
          </a:xfrm>
          <a:prstGeom prst="rect">
            <a:avLst/>
          </a:prstGeom>
          <a:noFill/>
          <a:ln>
            <a:noFill/>
          </a:ln>
        </p:spPr>
        <p:txBody>
          <a:bodyPr spcFirstLastPara="1" wrap="square" lIns="91425" tIns="45700" rIns="91425" bIns="45700" anchor="t" anchorCtr="0">
            <a:noAutofit/>
          </a:bodyPr>
          <a:lstStyle/>
          <a:p>
            <a:pPr marL="44450" lvl="0" indent="0" algn="ctr" rtl="0">
              <a:lnSpc>
                <a:spcPct val="100000"/>
              </a:lnSpc>
              <a:spcBef>
                <a:spcPts val="0"/>
              </a:spcBef>
              <a:spcAft>
                <a:spcPts val="0"/>
              </a:spcAft>
              <a:buClr>
                <a:schemeClr val="accent5"/>
              </a:buClr>
              <a:buSzPts val="2500"/>
              <a:buNone/>
            </a:pPr>
            <a:r>
              <a:rPr lang="en" sz="2500" dirty="0">
                <a:solidFill>
                  <a:schemeClr val="bg2"/>
                </a:solidFill>
                <a:latin typeface="Arial"/>
                <a:ea typeface="Arial"/>
                <a:cs typeface="Arial"/>
                <a:sym typeface="Arial"/>
              </a:rPr>
              <a:t>Empathy means being able understand how someone else is feeling. </a:t>
            </a:r>
            <a:endParaRPr sz="2100" dirty="0">
              <a:solidFill>
                <a:schemeClr val="bg2"/>
              </a:solidFill>
              <a:latin typeface="Arial"/>
              <a:ea typeface="Arial"/>
              <a:cs typeface="Arial"/>
              <a:sym typeface="Arial"/>
            </a:endParaRPr>
          </a:p>
        </p:txBody>
      </p:sp>
      <p:sp>
        <p:nvSpPr>
          <p:cNvPr id="142" name="Google Shape;142;p26"/>
          <p:cNvSpPr txBox="1"/>
          <p:nvPr/>
        </p:nvSpPr>
        <p:spPr>
          <a:xfrm>
            <a:off x="2429362" y="2946885"/>
            <a:ext cx="6257438" cy="1990637"/>
          </a:xfrm>
          <a:prstGeom prst="rect">
            <a:avLst/>
          </a:prstGeom>
          <a:noFill/>
          <a:ln>
            <a:noFill/>
          </a:ln>
        </p:spPr>
        <p:txBody>
          <a:bodyPr spcFirstLastPara="1" wrap="square" lIns="91425" tIns="45700" rIns="91425" bIns="45700" anchor="t" anchorCtr="0">
            <a:noAutofit/>
          </a:bodyPr>
          <a:lstStyle/>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We may feel happy, sad, upset with someone else</a:t>
            </a:r>
            <a:endParaRPr dirty="0">
              <a:solidFill>
                <a:schemeClr val="accent6"/>
              </a:solidFill>
            </a:endParaRPr>
          </a:p>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You can “put yourself in someone else’s shoes” or s</a:t>
            </a:r>
            <a:r>
              <a:rPr lang="en" sz="2100" b="0" i="0" u="none" strike="noStrike" cap="none" dirty="0">
                <a:solidFill>
                  <a:schemeClr val="accent6"/>
                </a:solidFill>
                <a:latin typeface="Arial"/>
                <a:ea typeface="Arial"/>
                <a:cs typeface="Arial"/>
                <a:sym typeface="Arial"/>
              </a:rPr>
              <a:t>ee someone else’s side</a:t>
            </a:r>
            <a:endParaRPr sz="2100" b="0" i="0" u="none" strike="noStrike" cap="none" dirty="0">
              <a:solidFill>
                <a:schemeClr val="accent6"/>
              </a:solidFill>
              <a:latin typeface="Arial"/>
              <a:ea typeface="Arial"/>
              <a:cs typeface="Arial"/>
              <a:sym typeface="Arial"/>
            </a:endParaRPr>
          </a:p>
        </p:txBody>
      </p:sp>
      <p:sp>
        <p:nvSpPr>
          <p:cNvPr id="143" name="Google Shape;143;p26"/>
          <p:cNvSpPr/>
          <p:nvPr/>
        </p:nvSpPr>
        <p:spPr>
          <a:xfrm>
            <a:off x="0" y="-30191"/>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chemeClr val="lt1"/>
                </a:solidFill>
                <a:latin typeface="Arial"/>
                <a:ea typeface="Arial"/>
                <a:cs typeface="Arial"/>
                <a:sym typeface="Arial"/>
              </a:rPr>
              <a:t>What is empathy?</a:t>
            </a:r>
            <a:endParaRPr/>
          </a:p>
        </p:txBody>
      </p:sp>
      <p:pic>
        <p:nvPicPr>
          <p:cNvPr id="2" name="Picture 1" descr="A yellow tree with leaves&#10;&#10;Description automatically generated">
            <a:extLst>
              <a:ext uri="{FF2B5EF4-FFF2-40B4-BE49-F238E27FC236}">
                <a16:creationId xmlns:a16="http://schemas.microsoft.com/office/drawing/2014/main" id="{D520B2A6-2DCE-EFBE-13DA-E2E5BC4A1D04}"/>
              </a:ext>
            </a:extLst>
          </p:cNvPr>
          <p:cNvPicPr>
            <a:picLocks noChangeAspect="1"/>
          </p:cNvPicPr>
          <p:nvPr/>
        </p:nvPicPr>
        <p:blipFill>
          <a:blip r:embed="rId3"/>
          <a:stretch>
            <a:fillRect/>
          </a:stretch>
        </p:blipFill>
        <p:spPr>
          <a:xfrm>
            <a:off x="1714777" y="2491871"/>
            <a:ext cx="1073843" cy="932187"/>
          </a:xfrm>
          <a:prstGeom prst="rect">
            <a:avLst/>
          </a:prstGeom>
        </p:spPr>
      </p:pic>
      <p:pic>
        <p:nvPicPr>
          <p:cNvPr id="3" name="Picture 2" descr="A green tree with black background&#10;&#10;Description automatically generated">
            <a:extLst>
              <a:ext uri="{FF2B5EF4-FFF2-40B4-BE49-F238E27FC236}">
                <a16:creationId xmlns:a16="http://schemas.microsoft.com/office/drawing/2014/main" id="{19A2B935-74EE-766D-E28D-00678D713B22}"/>
              </a:ext>
            </a:extLst>
          </p:cNvPr>
          <p:cNvPicPr>
            <a:picLocks noChangeAspect="1"/>
          </p:cNvPicPr>
          <p:nvPr/>
        </p:nvPicPr>
        <p:blipFill>
          <a:blip r:embed="rId4"/>
          <a:stretch>
            <a:fillRect/>
          </a:stretch>
        </p:blipFill>
        <p:spPr>
          <a:xfrm>
            <a:off x="235960" y="1810534"/>
            <a:ext cx="1216867" cy="2418266"/>
          </a:xfrm>
          <a:prstGeom prst="rect">
            <a:avLst/>
          </a:prstGeom>
        </p:spPr>
      </p:pic>
      <p:pic>
        <p:nvPicPr>
          <p:cNvPr id="4" name="Picture 3" descr="A tree with green leaves&#10;&#10;Description automatically generated">
            <a:extLst>
              <a:ext uri="{FF2B5EF4-FFF2-40B4-BE49-F238E27FC236}">
                <a16:creationId xmlns:a16="http://schemas.microsoft.com/office/drawing/2014/main" id="{8F7241B9-0E1E-0A9A-4A24-068FA5818221}"/>
              </a:ext>
            </a:extLst>
          </p:cNvPr>
          <p:cNvPicPr>
            <a:picLocks noChangeAspect="1"/>
          </p:cNvPicPr>
          <p:nvPr/>
        </p:nvPicPr>
        <p:blipFill>
          <a:blip r:embed="rId5"/>
          <a:stretch>
            <a:fillRect/>
          </a:stretch>
        </p:blipFill>
        <p:spPr>
          <a:xfrm>
            <a:off x="1421291" y="3348806"/>
            <a:ext cx="789632" cy="560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Google Shape;140;p26">
            <a:extLst>
              <a:ext uri="{FF2B5EF4-FFF2-40B4-BE49-F238E27FC236}">
                <a16:creationId xmlns:a16="http://schemas.microsoft.com/office/drawing/2014/main" id="{FA4FE32A-CA23-D441-B54B-473C261CD336}"/>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Why is empathy important?</a:t>
            </a:r>
            <a:endParaRPr dirty="0"/>
          </a:p>
        </p:txBody>
      </p:sp>
      <p:sp>
        <p:nvSpPr>
          <p:cNvPr id="142" name="Google Shape;142;p26"/>
          <p:cNvSpPr txBox="1">
            <a:spLocks noGrp="1"/>
          </p:cNvSpPr>
          <p:nvPr>
            <p:ph type="body" idx="1"/>
          </p:nvPr>
        </p:nvSpPr>
        <p:spPr>
          <a:xfrm>
            <a:off x="457201" y="1897167"/>
            <a:ext cx="4805280" cy="2709058"/>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It helps us have healthy relationships</a:t>
            </a:r>
          </a:p>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Empathy helps us know how our actions impact others</a:t>
            </a:r>
          </a:p>
          <a:p>
            <a:pPr marL="342900" indent="-298450">
              <a:spcBef>
                <a:spcPts val="0"/>
              </a:spcBef>
              <a:spcAft>
                <a:spcPts val="1200"/>
              </a:spcAft>
              <a:buClr>
                <a:schemeClr val="bg2"/>
              </a:buClr>
              <a:buSzPts val="2500"/>
            </a:pPr>
            <a:r>
              <a:rPr lang="en-US" sz="2400" dirty="0">
                <a:solidFill>
                  <a:schemeClr val="accent6"/>
                </a:solidFill>
                <a:latin typeface="Arial" panose="020B0604020202020204" pitchFamily="34" charset="0"/>
                <a:cs typeface="Arial" panose="020B0604020202020204" pitchFamily="34" charset="0"/>
              </a:rPr>
              <a:t>It helps us understand different views and experiences</a:t>
            </a:r>
          </a:p>
          <a:p>
            <a:pPr marL="342900" lvl="0" indent="-298450" algn="l" rtl="0">
              <a:spcBef>
                <a:spcPts val="0"/>
              </a:spcBef>
              <a:spcAft>
                <a:spcPts val="1200"/>
              </a:spcAft>
              <a:buClr>
                <a:schemeClr val="accent5"/>
              </a:buClr>
              <a:buSzPts val="2500"/>
              <a:buChar char="•"/>
            </a:pPr>
            <a:endParaRPr sz="2400" dirty="0">
              <a:solidFill>
                <a:schemeClr val="accent5"/>
              </a:solidFill>
            </a:endParaRPr>
          </a:p>
        </p:txBody>
      </p:sp>
      <p:sp>
        <p:nvSpPr>
          <p:cNvPr id="2" name="Teardrop 1">
            <a:extLst>
              <a:ext uri="{FF2B5EF4-FFF2-40B4-BE49-F238E27FC236}">
                <a16:creationId xmlns:a16="http://schemas.microsoft.com/office/drawing/2014/main" id="{23219B15-F9C1-B178-A40B-482D97B71F09}"/>
              </a:ext>
            </a:extLst>
          </p:cNvPr>
          <p:cNvSpPr/>
          <p:nvPr/>
        </p:nvSpPr>
        <p:spPr>
          <a:xfrm>
            <a:off x="5112759" y="1463278"/>
            <a:ext cx="2220026" cy="1899872"/>
          </a:xfrm>
          <a:prstGeom prst="teardrop">
            <a:avLst>
              <a:gd name="adj" fmla="val 1054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You just don’t understand!</a:t>
            </a:r>
          </a:p>
        </p:txBody>
      </p:sp>
      <p:sp>
        <p:nvSpPr>
          <p:cNvPr id="6" name="Teardrop 5">
            <a:extLst>
              <a:ext uri="{FF2B5EF4-FFF2-40B4-BE49-F238E27FC236}">
                <a16:creationId xmlns:a16="http://schemas.microsoft.com/office/drawing/2014/main" id="{F52025C2-6C09-D2A4-6AFF-6D780E1C95D1}"/>
              </a:ext>
            </a:extLst>
          </p:cNvPr>
          <p:cNvSpPr/>
          <p:nvPr/>
        </p:nvSpPr>
        <p:spPr>
          <a:xfrm>
            <a:off x="6616496" y="3046442"/>
            <a:ext cx="2070304" cy="1771742"/>
          </a:xfrm>
          <a:prstGeom prst="teardrop">
            <a:avLst>
              <a:gd name="adj" fmla="val 105459"/>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That was mean.</a:t>
            </a:r>
          </a:p>
        </p:txBody>
      </p:sp>
    </p:spTree>
    <p:extLst>
      <p:ext uri="{BB962C8B-B14F-4D97-AF65-F5344CB8AC3E}">
        <p14:creationId xmlns:p14="http://schemas.microsoft.com/office/powerpoint/2010/main" val="191958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 name="Google Shape;140;p26">
            <a:extLst>
              <a:ext uri="{FF2B5EF4-FFF2-40B4-BE49-F238E27FC236}">
                <a16:creationId xmlns:a16="http://schemas.microsoft.com/office/drawing/2014/main" id="{3AF9B502-1125-AF4A-BEBC-3D0EA5A0A042}"/>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lvl="0"/>
            <a:r>
              <a:rPr lang="en" sz="4000" dirty="0">
                <a:solidFill>
                  <a:schemeClr val="lt1"/>
                </a:solidFill>
                <a:latin typeface="Arial"/>
                <a:ea typeface="Arial"/>
                <a:cs typeface="Arial"/>
                <a:sym typeface="Arial"/>
              </a:rPr>
              <a:t>How do you build empathy?</a:t>
            </a:r>
            <a:endParaRPr sz="3800" dirty="0"/>
          </a:p>
        </p:txBody>
      </p:sp>
      <p:sp>
        <p:nvSpPr>
          <p:cNvPr id="150" name="Google Shape;150;p27"/>
          <p:cNvSpPr txBox="1">
            <a:spLocks noGrp="1"/>
          </p:cNvSpPr>
          <p:nvPr>
            <p:ph type="body" idx="1"/>
          </p:nvPr>
        </p:nvSpPr>
        <p:spPr>
          <a:xfrm>
            <a:off x="4793644" y="2339384"/>
            <a:ext cx="1390959" cy="22110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Happy</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Sad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Confused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Excited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Worried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Hurt</a:t>
            </a:r>
          </a:p>
          <a:p>
            <a:pPr marL="0" lvl="0" indent="0" algn="l" rtl="0">
              <a:spcBef>
                <a:spcPts val="520"/>
              </a:spcBef>
              <a:spcAft>
                <a:spcPts val="0"/>
              </a:spcAft>
              <a:buClr>
                <a:schemeClr val="accent5"/>
              </a:buClr>
              <a:buSzPts val="2600"/>
              <a:buNone/>
            </a:pPr>
            <a:endParaRPr sz="2000" dirty="0">
              <a:solidFill>
                <a:schemeClr val="accent2"/>
              </a:solidFill>
            </a:endParaRPr>
          </a:p>
          <a:p>
            <a:pPr marL="165100" indent="0">
              <a:spcBef>
                <a:spcPts val="520"/>
              </a:spcBef>
              <a:buSzPts val="2600"/>
              <a:buNone/>
            </a:pPr>
            <a:endParaRPr sz="2000" dirty="0">
              <a:solidFill>
                <a:schemeClr val="accent2"/>
              </a:solidFill>
              <a:latin typeface="Open Sans Light"/>
              <a:ea typeface="Open Sans Light"/>
              <a:cs typeface="Open Sans Light"/>
              <a:sym typeface="Open Sans"/>
            </a:endParaRPr>
          </a:p>
        </p:txBody>
      </p:sp>
      <p:sp>
        <p:nvSpPr>
          <p:cNvPr id="151" name="Google Shape;151;p27"/>
          <p:cNvSpPr txBox="1"/>
          <p:nvPr/>
        </p:nvSpPr>
        <p:spPr>
          <a:xfrm>
            <a:off x="6573961" y="2360142"/>
            <a:ext cx="1614886" cy="216949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Tired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Surprised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Angry</a:t>
            </a: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Joyful</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ea typeface="Open Sans Light"/>
                <a:cs typeface="Arial" panose="020B0604020202020204" pitchFamily="34" charset="0"/>
                <a:sym typeface="Open Sans"/>
              </a:rPr>
              <a:t>Frustrated</a:t>
            </a: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cs typeface="Arial" panose="020B0604020202020204" pitchFamily="34" charset="0"/>
                <a:sym typeface="Open Sans"/>
              </a:rPr>
              <a:t>Bored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endParaRPr sz="2000" dirty="0">
              <a:solidFill>
                <a:schemeClr val="accent2"/>
              </a:solidFill>
            </a:endParaRPr>
          </a:p>
        </p:txBody>
      </p:sp>
      <p:sp>
        <p:nvSpPr>
          <p:cNvPr id="11" name="Google Shape;142;p26">
            <a:extLst>
              <a:ext uri="{FF2B5EF4-FFF2-40B4-BE49-F238E27FC236}">
                <a16:creationId xmlns:a16="http://schemas.microsoft.com/office/drawing/2014/main" id="{E2F4E76C-EA1A-9447-AEE8-90F1918FEA53}"/>
              </a:ext>
            </a:extLst>
          </p:cNvPr>
          <p:cNvSpPr txBox="1">
            <a:spLocks/>
          </p:cNvSpPr>
          <p:nvPr/>
        </p:nvSpPr>
        <p:spPr>
          <a:xfrm>
            <a:off x="658369" y="1486896"/>
            <a:ext cx="7530478" cy="8524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4450" indent="0" algn="ctr">
              <a:spcBef>
                <a:spcPts val="0"/>
              </a:spcBef>
              <a:spcAft>
                <a:spcPts val="600"/>
              </a:spcAft>
              <a:buClr>
                <a:schemeClr val="accent5"/>
              </a:buClr>
              <a:buSzPts val="2500"/>
              <a:buNone/>
            </a:pPr>
            <a:r>
              <a:rPr lang="en-US" sz="2400" dirty="0">
                <a:solidFill>
                  <a:schemeClr val="accent1"/>
                </a:solidFill>
                <a:latin typeface="Arial" panose="020B0604020202020204" pitchFamily="34" charset="0"/>
                <a:cs typeface="Arial" panose="020B0604020202020204" pitchFamily="34" charset="0"/>
              </a:rPr>
              <a:t>Look for cues that help you identify emotions.</a:t>
            </a:r>
          </a:p>
          <a:p>
            <a:pPr marL="44450" indent="0" algn="ctr">
              <a:spcBef>
                <a:spcPts val="0"/>
              </a:spcBef>
              <a:buClr>
                <a:schemeClr val="accent5"/>
              </a:buClr>
              <a:buSzPts val="2500"/>
              <a:buNone/>
            </a:pPr>
            <a:endParaRPr lang="en-US" sz="2400" dirty="0">
              <a:solidFill>
                <a:schemeClr val="bg2"/>
              </a:solidFill>
              <a:latin typeface="Arial" panose="020B0604020202020204" pitchFamily="34" charset="0"/>
              <a:cs typeface="Arial" panose="020B060402020202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071E57BA-CCBD-0647-B283-B273173A3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11" y="2031312"/>
            <a:ext cx="1192960" cy="1257300"/>
          </a:xfrm>
          <a:prstGeom prst="rect">
            <a:avLst/>
          </a:prstGeom>
        </p:spPr>
      </p:pic>
      <p:pic>
        <p:nvPicPr>
          <p:cNvPr id="5" name="Picture 4" descr="Icon&#10;&#10;Description automatically generated">
            <a:extLst>
              <a:ext uri="{FF2B5EF4-FFF2-40B4-BE49-F238E27FC236}">
                <a16:creationId xmlns:a16="http://schemas.microsoft.com/office/drawing/2014/main" id="{30298B3E-65F3-1047-B41B-1867C62B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3601" y="3665849"/>
            <a:ext cx="1233138" cy="129964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34E1FB31-4E55-A249-936A-C81CDFC1A0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6552" y="2296055"/>
            <a:ext cx="1176396" cy="123984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458A576B-EDA2-A444-B38A-624F25DF11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7344" y="2934862"/>
            <a:ext cx="1151699" cy="1213813"/>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E8CD7CA1-D96A-6C4B-9973-037CE862C4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567" y="3380709"/>
            <a:ext cx="1233139" cy="1299645"/>
          </a:xfrm>
          <a:prstGeom prst="rect">
            <a:avLst/>
          </a:prstGeom>
        </p:spPr>
      </p:pic>
    </p:spTree>
    <p:extLst>
      <p:ext uri="{BB962C8B-B14F-4D97-AF65-F5344CB8AC3E}">
        <p14:creationId xmlns:p14="http://schemas.microsoft.com/office/powerpoint/2010/main" val="176913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3" name="Google Shape;173;p29"/>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she be feeling?</a:t>
            </a:r>
            <a:endParaRPr sz="1400" b="0" i="0" u="none" strike="noStrike" cap="none">
              <a:solidFill>
                <a:srgbClr val="000000"/>
              </a:solidFill>
              <a:latin typeface="Arial"/>
              <a:ea typeface="Arial"/>
              <a:cs typeface="Arial"/>
              <a:sym typeface="Arial"/>
            </a:endParaRPr>
          </a:p>
        </p:txBody>
      </p:sp>
      <p:sp>
        <p:nvSpPr>
          <p:cNvPr id="174" name="Google Shape;174;p29"/>
          <p:cNvSpPr txBox="1"/>
          <p:nvPr/>
        </p:nvSpPr>
        <p:spPr>
          <a:xfrm>
            <a:off x="2683563" y="2063602"/>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accent6"/>
                </a:solidFill>
                <a:latin typeface="Arial"/>
                <a:ea typeface="Arial"/>
                <a:cs typeface="Arial"/>
                <a:sym typeface="Arial"/>
              </a:rPr>
              <a:t>angry</a:t>
            </a:r>
            <a:endParaRPr sz="3000" b="0" i="0" u="none" strike="noStrike" cap="none" dirty="0">
              <a:solidFill>
                <a:schemeClr val="accent6"/>
              </a:solidFill>
              <a:latin typeface="Arial"/>
              <a:ea typeface="Arial"/>
              <a:cs typeface="Arial"/>
              <a:sym typeface="Arial"/>
            </a:endParaRPr>
          </a:p>
        </p:txBody>
      </p:sp>
      <p:sp>
        <p:nvSpPr>
          <p:cNvPr id="175" name="Google Shape;175;p29"/>
          <p:cNvSpPr txBox="1"/>
          <p:nvPr/>
        </p:nvSpPr>
        <p:spPr>
          <a:xfrm>
            <a:off x="2683563" y="2753518"/>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3"/>
                </a:solidFill>
                <a:latin typeface="Arial"/>
                <a:ea typeface="Arial"/>
                <a:cs typeface="Arial"/>
                <a:sym typeface="Arial"/>
              </a:rPr>
              <a:t>frustrated</a:t>
            </a:r>
            <a:endParaRPr sz="3000" b="0" i="0" u="none" strike="noStrike" cap="none" dirty="0">
              <a:solidFill>
                <a:schemeClr val="accent3"/>
              </a:solidFill>
              <a:latin typeface="Arial"/>
              <a:ea typeface="Arial"/>
              <a:cs typeface="Arial"/>
              <a:sym typeface="Arial"/>
            </a:endParaRPr>
          </a:p>
        </p:txBody>
      </p:sp>
      <p:sp>
        <p:nvSpPr>
          <p:cNvPr id="176" name="Google Shape;176;p29"/>
          <p:cNvSpPr txBox="1"/>
          <p:nvPr/>
        </p:nvSpPr>
        <p:spPr>
          <a:xfrm>
            <a:off x="2683563" y="3443434"/>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3000" b="0" i="0" u="none" strike="noStrike" cap="none" dirty="0">
                <a:solidFill>
                  <a:schemeClr val="accent2"/>
                </a:solidFill>
                <a:latin typeface="Arial"/>
                <a:ea typeface="Arial"/>
                <a:cs typeface="Arial"/>
                <a:sym typeface="Arial"/>
              </a:rPr>
              <a:t>annoyed</a:t>
            </a:r>
            <a:endParaRPr sz="3000" b="0" i="0" u="none" strike="noStrike" cap="none" dirty="0">
              <a:solidFill>
                <a:schemeClr val="accent2"/>
              </a:solidFill>
              <a:latin typeface="Arial"/>
              <a:ea typeface="Arial"/>
              <a:cs typeface="Arial"/>
              <a:sym typeface="Arial"/>
            </a:endParaRPr>
          </a:p>
        </p:txBody>
      </p:sp>
      <p:pic>
        <p:nvPicPr>
          <p:cNvPr id="177" name="Google Shape;177;p29" descr="bebigger1_1024x768-01.jpg"/>
          <p:cNvPicPr preferRelativeResize="0"/>
          <p:nvPr/>
        </p:nvPicPr>
        <p:blipFill rotWithShape="1">
          <a:blip r:embed="rId3">
            <a:alphaModFix/>
          </a:blip>
          <a:srcRect/>
          <a:stretch/>
        </p:blipFill>
        <p:spPr>
          <a:xfrm>
            <a:off x="866628" y="1363319"/>
            <a:ext cx="1671762" cy="360436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78" name="Google Shape;178;p29"/>
          <p:cNvSpPr txBox="1"/>
          <p:nvPr/>
        </p:nvSpPr>
        <p:spPr>
          <a:xfrm>
            <a:off x="7086607" y="1948950"/>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accent1"/>
                </a:solidFill>
                <a:latin typeface="Arial"/>
                <a:ea typeface="Arial"/>
                <a:cs typeface="Arial"/>
                <a:sym typeface="Arial"/>
              </a:rPr>
              <a:t>proud</a:t>
            </a:r>
            <a:endParaRPr sz="3000" b="0" i="0" u="none" strike="noStrike" cap="none" dirty="0">
              <a:solidFill>
                <a:schemeClr val="accent1"/>
              </a:solidFill>
              <a:latin typeface="Arial"/>
              <a:ea typeface="Arial"/>
              <a:cs typeface="Arial"/>
              <a:sym typeface="Arial"/>
            </a:endParaRPr>
          </a:p>
        </p:txBody>
      </p:sp>
      <p:sp>
        <p:nvSpPr>
          <p:cNvPr id="179" name="Google Shape;179;p29"/>
          <p:cNvSpPr txBox="1"/>
          <p:nvPr/>
        </p:nvSpPr>
        <p:spPr>
          <a:xfrm>
            <a:off x="7086607" y="2747961"/>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2"/>
                </a:solidFill>
                <a:latin typeface="Arial"/>
                <a:ea typeface="Arial"/>
                <a:cs typeface="Arial"/>
                <a:sym typeface="Arial"/>
              </a:rPr>
              <a:t>hopeful</a:t>
            </a:r>
            <a:endParaRPr sz="3000" b="0" i="0" u="none" strike="noStrike" cap="none" dirty="0">
              <a:solidFill>
                <a:schemeClr val="accent2"/>
              </a:solidFill>
              <a:latin typeface="Arial"/>
              <a:ea typeface="Arial"/>
              <a:cs typeface="Arial"/>
              <a:sym typeface="Arial"/>
            </a:endParaRPr>
          </a:p>
        </p:txBody>
      </p:sp>
      <p:sp>
        <p:nvSpPr>
          <p:cNvPr id="180" name="Google Shape;180;p29"/>
          <p:cNvSpPr txBox="1"/>
          <p:nvPr/>
        </p:nvSpPr>
        <p:spPr>
          <a:xfrm>
            <a:off x="7086600" y="3546973"/>
            <a:ext cx="38076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3000" b="0" i="0" u="none" strike="noStrike" cap="none" dirty="0">
                <a:solidFill>
                  <a:schemeClr val="accent6"/>
                </a:solidFill>
                <a:latin typeface="Arial"/>
                <a:ea typeface="Arial"/>
                <a:cs typeface="Arial"/>
                <a:sym typeface="Arial"/>
              </a:rPr>
              <a:t>strong</a:t>
            </a:r>
            <a:endParaRPr sz="3000" b="0" i="0" u="none" strike="noStrike" cap="none" dirty="0">
              <a:solidFill>
                <a:schemeClr val="accent6"/>
              </a:solidFill>
              <a:latin typeface="Arial"/>
              <a:ea typeface="Arial"/>
              <a:cs typeface="Arial"/>
              <a:sym typeface="Arial"/>
            </a:endParaRPr>
          </a:p>
        </p:txBody>
      </p:sp>
      <p:pic>
        <p:nvPicPr>
          <p:cNvPr id="181" name="Google Shape;181;p29" descr="9780984905638_Page_15.jpg"/>
          <p:cNvPicPr preferRelativeResize="0"/>
          <p:nvPr/>
        </p:nvPicPr>
        <p:blipFill rotWithShape="1">
          <a:blip r:embed="rId4">
            <a:alphaModFix/>
          </a:blip>
          <a:srcRect/>
          <a:stretch/>
        </p:blipFill>
        <p:spPr>
          <a:xfrm>
            <a:off x="5372976" y="1415246"/>
            <a:ext cx="1588977" cy="34746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 calcmode="lin" valueType="num">
                                      <p:cBhvr additive="base">
                                        <p:cTn id="10" dur="500"/>
                                        <p:tgtEl>
                                          <p:spTgt spid="17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 calcmode="lin" valueType="num">
                                      <p:cBhvr additive="base">
                                        <p:cTn id="13"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 calcmode="lin" valueType="num">
                                      <p:cBhvr additive="base">
                                        <p:cTn id="22" dur="500"/>
                                        <p:tgtEl>
                                          <p:spTgt spid="178"/>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79"/>
                                        </p:tgtEl>
                                        <p:attrNameLst>
                                          <p:attrName>style.visibility</p:attrName>
                                        </p:attrNameLst>
                                      </p:cBhvr>
                                      <p:to>
                                        <p:strVal val="visible"/>
                                      </p:to>
                                    </p:set>
                                    <p:anim calcmode="lin" valueType="num">
                                      <p:cBhvr additive="base">
                                        <p:cTn id="25" dur="500"/>
                                        <p:tgtEl>
                                          <p:spTgt spid="179"/>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80"/>
                                        </p:tgtEl>
                                        <p:attrNameLst>
                                          <p:attrName>style.visibility</p:attrName>
                                        </p:attrNameLst>
                                      </p:cBhvr>
                                      <p:to>
                                        <p:strVal val="visible"/>
                                      </p:to>
                                    </p:set>
                                    <p:anim calcmode="lin" valueType="num">
                                      <p:cBhvr additive="base">
                                        <p:cTn id="28" dur="500"/>
                                        <p:tgtEl>
                                          <p:spTgt spid="1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p:nvPr/>
        </p:nvSpPr>
        <p:spPr>
          <a:xfrm>
            <a:off x="0" y="-702"/>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7" name="Google Shape;187;p30"/>
          <p:cNvSpPr txBox="1"/>
          <p:nvPr/>
        </p:nvSpPr>
        <p:spPr>
          <a:xfrm>
            <a:off x="2594908" y="2114730"/>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accent6"/>
                </a:solidFill>
                <a:latin typeface="Arial"/>
                <a:ea typeface="Arial"/>
                <a:cs typeface="Arial"/>
                <a:sym typeface="Arial"/>
              </a:rPr>
              <a:t>sad</a:t>
            </a:r>
            <a:endParaRPr sz="3000" b="0" i="0" u="none" strike="noStrike" cap="none" dirty="0">
              <a:solidFill>
                <a:schemeClr val="accent6"/>
              </a:solidFill>
              <a:latin typeface="Arial"/>
              <a:ea typeface="Arial"/>
              <a:cs typeface="Arial"/>
              <a:sym typeface="Arial"/>
            </a:endParaRPr>
          </a:p>
        </p:txBody>
      </p:sp>
      <p:sp>
        <p:nvSpPr>
          <p:cNvPr id="188" name="Google Shape;188;p30"/>
          <p:cNvSpPr txBox="1"/>
          <p:nvPr/>
        </p:nvSpPr>
        <p:spPr>
          <a:xfrm>
            <a:off x="2594908" y="2917473"/>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1"/>
                </a:solidFill>
                <a:latin typeface="Arial"/>
                <a:ea typeface="Arial"/>
                <a:cs typeface="Arial"/>
                <a:sym typeface="Arial"/>
              </a:rPr>
              <a:t>lonely</a:t>
            </a:r>
            <a:endParaRPr sz="3000" b="0" i="0" u="none" strike="noStrike" cap="none" dirty="0">
              <a:solidFill>
                <a:schemeClr val="accent1"/>
              </a:solidFill>
              <a:latin typeface="Arial"/>
              <a:ea typeface="Arial"/>
              <a:cs typeface="Arial"/>
              <a:sym typeface="Arial"/>
            </a:endParaRPr>
          </a:p>
        </p:txBody>
      </p:sp>
      <p:sp>
        <p:nvSpPr>
          <p:cNvPr id="189" name="Google Shape;189;p30"/>
          <p:cNvSpPr txBox="1"/>
          <p:nvPr/>
        </p:nvSpPr>
        <p:spPr>
          <a:xfrm>
            <a:off x="2594908" y="3720216"/>
            <a:ext cx="38076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2500" b="0" i="0" u="none" strike="noStrike" cap="none" dirty="0">
                <a:solidFill>
                  <a:schemeClr val="accent3"/>
                </a:solidFill>
                <a:latin typeface="Arial"/>
                <a:ea typeface="Arial"/>
                <a:cs typeface="Arial"/>
                <a:sym typeface="Arial"/>
              </a:rPr>
              <a:t>disappointed</a:t>
            </a:r>
            <a:endParaRPr sz="2500" b="0" i="0" u="none" strike="noStrike" cap="none" dirty="0">
              <a:solidFill>
                <a:schemeClr val="accent3"/>
              </a:solidFill>
              <a:latin typeface="Arial"/>
              <a:ea typeface="Arial"/>
              <a:cs typeface="Arial"/>
              <a:sym typeface="Arial"/>
            </a:endParaRPr>
          </a:p>
        </p:txBody>
      </p:sp>
      <p:pic>
        <p:nvPicPr>
          <p:cNvPr id="190" name="Google Shape;190;p30" descr="illustration03_final.gif"/>
          <p:cNvPicPr preferRelativeResize="0"/>
          <p:nvPr/>
        </p:nvPicPr>
        <p:blipFill rotWithShape="1">
          <a:blip r:embed="rId3">
            <a:alphaModFix/>
          </a:blip>
          <a:srcRect/>
          <a:stretch/>
        </p:blipFill>
        <p:spPr>
          <a:xfrm>
            <a:off x="490908" y="1575103"/>
            <a:ext cx="1979672" cy="29511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91" name="Google Shape;191;p30"/>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he be feeling?</a:t>
            </a:r>
            <a:endParaRPr sz="1400" b="0" i="0" u="none" strike="noStrike" cap="none">
              <a:solidFill>
                <a:srgbClr val="000000"/>
              </a:solidFill>
              <a:latin typeface="Arial"/>
              <a:ea typeface="Arial"/>
              <a:cs typeface="Arial"/>
              <a:sym typeface="Arial"/>
            </a:endParaRPr>
          </a:p>
        </p:txBody>
      </p:sp>
      <p:sp>
        <p:nvSpPr>
          <p:cNvPr id="192" name="Google Shape;192;p30"/>
          <p:cNvSpPr txBox="1"/>
          <p:nvPr/>
        </p:nvSpPr>
        <p:spPr>
          <a:xfrm>
            <a:off x="7454588" y="2114730"/>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accent6"/>
                </a:solidFill>
                <a:latin typeface="Arial"/>
                <a:ea typeface="Arial"/>
                <a:cs typeface="Arial"/>
                <a:sym typeface="Arial"/>
              </a:rPr>
              <a:t>happy</a:t>
            </a:r>
            <a:endParaRPr sz="3000" b="0" i="0" u="none" strike="noStrike" cap="none">
              <a:solidFill>
                <a:schemeClr val="accent6"/>
              </a:solidFill>
              <a:latin typeface="Arial"/>
              <a:ea typeface="Arial"/>
              <a:cs typeface="Arial"/>
              <a:sym typeface="Arial"/>
            </a:endParaRPr>
          </a:p>
        </p:txBody>
      </p:sp>
      <p:sp>
        <p:nvSpPr>
          <p:cNvPr id="193" name="Google Shape;193;p30"/>
          <p:cNvSpPr txBox="1"/>
          <p:nvPr/>
        </p:nvSpPr>
        <p:spPr>
          <a:xfrm>
            <a:off x="7454588" y="286260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2"/>
                </a:solidFill>
                <a:latin typeface="Arial"/>
                <a:ea typeface="Arial"/>
                <a:cs typeface="Arial"/>
                <a:sym typeface="Arial"/>
              </a:rPr>
              <a:t>joyful</a:t>
            </a:r>
            <a:endParaRPr sz="3000" b="0" i="0" u="none" strike="noStrike" cap="none" dirty="0">
              <a:solidFill>
                <a:schemeClr val="accent2"/>
              </a:solidFill>
              <a:latin typeface="Arial"/>
              <a:ea typeface="Arial"/>
              <a:cs typeface="Arial"/>
              <a:sym typeface="Arial"/>
            </a:endParaRPr>
          </a:p>
        </p:txBody>
      </p:sp>
      <p:sp>
        <p:nvSpPr>
          <p:cNvPr id="194" name="Google Shape;194;p30"/>
          <p:cNvSpPr txBox="1"/>
          <p:nvPr/>
        </p:nvSpPr>
        <p:spPr>
          <a:xfrm>
            <a:off x="7454588" y="3637920"/>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3000" b="0" i="0" u="none" strike="noStrike" cap="none" dirty="0">
                <a:solidFill>
                  <a:schemeClr val="accent1"/>
                </a:solidFill>
                <a:latin typeface="Arial"/>
                <a:ea typeface="Arial"/>
                <a:cs typeface="Arial"/>
                <a:sym typeface="Arial"/>
              </a:rPr>
              <a:t>relaxed</a:t>
            </a:r>
            <a:endParaRPr sz="3000" b="0" i="0" u="none" strike="noStrike" cap="none" dirty="0">
              <a:solidFill>
                <a:schemeClr val="accent1"/>
              </a:solidFill>
              <a:latin typeface="Arial"/>
              <a:ea typeface="Arial"/>
              <a:cs typeface="Arial"/>
              <a:sym typeface="Arial"/>
            </a:endParaRPr>
          </a:p>
        </p:txBody>
      </p:sp>
      <p:pic>
        <p:nvPicPr>
          <p:cNvPr id="195" name="Google Shape;195;p30" descr="illustration05_final.gif"/>
          <p:cNvPicPr preferRelativeResize="0"/>
          <p:nvPr/>
        </p:nvPicPr>
        <p:blipFill rotWithShape="1">
          <a:blip r:embed="rId4">
            <a:alphaModFix/>
          </a:blip>
          <a:srcRect/>
          <a:stretch/>
        </p:blipFill>
        <p:spPr>
          <a:xfrm>
            <a:off x="4942048" y="1693974"/>
            <a:ext cx="2316120" cy="271343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p:tgtEl>
                                          <p:spTgt spid="18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 calcmode="lin" valueType="num">
                                      <p:cBhvr additive="base">
                                        <p:cTn id="10" dur="500"/>
                                        <p:tgtEl>
                                          <p:spTgt spid="18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anim calcmode="lin" valueType="num">
                                      <p:cBhvr additive="base">
                                        <p:cTn id="13"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additive="base">
                                        <p:cTn id="22" dur="500"/>
                                        <p:tgtEl>
                                          <p:spTgt spid="192"/>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93"/>
                                        </p:tgtEl>
                                        <p:attrNameLst>
                                          <p:attrName>style.visibility</p:attrName>
                                        </p:attrNameLst>
                                      </p:cBhvr>
                                      <p:to>
                                        <p:strVal val="visible"/>
                                      </p:to>
                                    </p:set>
                                    <p:anim calcmode="lin" valueType="num">
                                      <p:cBhvr additive="base">
                                        <p:cTn id="25" dur="500"/>
                                        <p:tgtEl>
                                          <p:spTgt spid="193"/>
                                        </p:tgtEl>
                                        <p:attrNameLst>
                                          <p:attrName>ppt_x</p:attrName>
                                        </p:attrNameLst>
                                      </p:cBhvr>
                                      <p:tavLst>
                                        <p:tav tm="0">
                                          <p:val>
                                            <p:strVal val="#ppt_x+1"/>
                                          </p:val>
                                        </p:tav>
                                        <p:tav tm="100000">
                                          <p:val>
                                            <p:strVal val="#ppt_x"/>
                                          </p:val>
                                        </p:tav>
                                      </p:tavLst>
                                    </p:anim>
                                  </p:childTnLst>
                                </p:cTn>
                              </p:par>
                              <p:par>
                                <p:cTn id="26" presetID="2" presetClass="entr" presetSubtype="4" fill="hold" nodeType="withEffect">
                                  <p:stCondLst>
                                    <p:cond delay="0"/>
                                  </p:stCondLst>
                                  <p:childTnLst>
                                    <p:set>
                                      <p:cBhvr>
                                        <p:cTn id="27" dur="1" fill="hold">
                                          <p:stCondLst>
                                            <p:cond delay="0"/>
                                          </p:stCondLst>
                                        </p:cTn>
                                        <p:tgtEl>
                                          <p:spTgt spid="194"/>
                                        </p:tgtEl>
                                        <p:attrNameLst>
                                          <p:attrName>style.visibility</p:attrName>
                                        </p:attrNameLst>
                                      </p:cBhvr>
                                      <p:to>
                                        <p:strVal val="visible"/>
                                      </p:to>
                                    </p:set>
                                    <p:anim calcmode="lin" valueType="num">
                                      <p:cBhvr additive="base">
                                        <p:cTn id="28" dur="500"/>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p:nvPr/>
        </p:nvSpPr>
        <p:spPr>
          <a:xfrm>
            <a:off x="5029236" y="2164986"/>
            <a:ext cx="3505200"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dirty="0">
                <a:solidFill>
                  <a:schemeClr val="accent2"/>
                </a:solidFill>
                <a:latin typeface="Arial"/>
                <a:ea typeface="Arial"/>
                <a:cs typeface="Arial"/>
                <a:sym typeface="Arial"/>
              </a:rPr>
              <a:t>upset</a:t>
            </a:r>
            <a:endParaRPr sz="1400" b="0" i="0" u="none" strike="noStrike" cap="none" dirty="0">
              <a:solidFill>
                <a:schemeClr val="accent2"/>
              </a:solidFill>
              <a:latin typeface="Arial"/>
              <a:ea typeface="Arial"/>
              <a:cs typeface="Arial"/>
              <a:sym typeface="Arial"/>
            </a:endParaRPr>
          </a:p>
        </p:txBody>
      </p:sp>
      <p:sp>
        <p:nvSpPr>
          <p:cNvPr id="201" name="Google Shape;201;p31"/>
          <p:cNvSpPr txBox="1"/>
          <p:nvPr/>
        </p:nvSpPr>
        <p:spPr>
          <a:xfrm>
            <a:off x="6096000" y="3142980"/>
            <a:ext cx="3505200" cy="62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4800" b="0" i="0" u="none" strike="noStrike" cap="none" dirty="0">
                <a:solidFill>
                  <a:schemeClr val="accent3"/>
                </a:solidFill>
                <a:latin typeface="Arial"/>
                <a:ea typeface="Arial"/>
                <a:cs typeface="Arial"/>
                <a:sym typeface="Arial"/>
              </a:rPr>
              <a:t>left out</a:t>
            </a:r>
            <a:endParaRPr sz="1400" b="0" i="0" u="none" strike="noStrike" cap="none" dirty="0">
              <a:solidFill>
                <a:schemeClr val="accent3"/>
              </a:solidFill>
              <a:latin typeface="Arial"/>
              <a:ea typeface="Arial"/>
              <a:cs typeface="Arial"/>
              <a:sym typeface="Arial"/>
            </a:endParaRPr>
          </a:p>
        </p:txBody>
      </p:sp>
      <p:sp>
        <p:nvSpPr>
          <p:cNvPr id="202" name="Google Shape;202;p31"/>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3" name="Google Shape;203;p31"/>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she be feeling?</a:t>
            </a:r>
            <a:endParaRPr sz="1400" b="0" i="0" u="none" strike="noStrike" cap="none">
              <a:solidFill>
                <a:srgbClr val="000000"/>
              </a:solidFill>
              <a:latin typeface="Arial"/>
              <a:ea typeface="Arial"/>
              <a:cs typeface="Arial"/>
              <a:sym typeface="Arial"/>
            </a:endParaRPr>
          </a:p>
        </p:txBody>
      </p:sp>
      <p:grpSp>
        <p:nvGrpSpPr>
          <p:cNvPr id="204" name="Google Shape;204;p31"/>
          <p:cNvGrpSpPr/>
          <p:nvPr/>
        </p:nvGrpSpPr>
        <p:grpSpPr>
          <a:xfrm>
            <a:off x="851453" y="1527889"/>
            <a:ext cx="3418398" cy="3230181"/>
            <a:chOff x="851453" y="1527889"/>
            <a:chExt cx="3418398" cy="3230181"/>
          </a:xfrm>
        </p:grpSpPr>
        <p:pic>
          <p:nvPicPr>
            <p:cNvPr id="205" name="Google Shape;205;p31" descr="9780984905638_Page_10.jpg"/>
            <p:cNvPicPr preferRelativeResize="0"/>
            <p:nvPr/>
          </p:nvPicPr>
          <p:blipFill rotWithShape="1">
            <a:blip r:embed="rId3">
              <a:alphaModFix/>
            </a:blip>
            <a:srcRect/>
            <a:stretch/>
          </p:blipFill>
          <p:spPr>
            <a:xfrm>
              <a:off x="851453" y="1527889"/>
              <a:ext cx="3418398" cy="32301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206" name="Google Shape;206;p31"/>
            <p:cNvCxnSpPr/>
            <p:nvPr/>
          </p:nvCxnSpPr>
          <p:spPr>
            <a:xfrm flipH="1">
              <a:off x="3246120" y="1618488"/>
              <a:ext cx="530352" cy="274320"/>
            </a:xfrm>
            <a:prstGeom prst="straightConnector1">
              <a:avLst/>
            </a:prstGeom>
            <a:noFill/>
            <a:ln w="9525" cap="flat" cmpd="sng">
              <a:solidFill>
                <a:schemeClr val="accent2"/>
              </a:solidFill>
              <a:prstDash val="solid"/>
              <a:round/>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 calcmode="lin" valueType="num">
                                      <p:cBhvr additive="base">
                                        <p:cTn id="10" dur="500"/>
                                        <p:tgtEl>
                                          <p:spTgt spid="2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2" name="Google Shape;212;p32"/>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she be feeling?</a:t>
            </a:r>
            <a:endParaRPr sz="1400" b="0" i="0" u="none" strike="noStrike" cap="none">
              <a:solidFill>
                <a:srgbClr val="000000"/>
              </a:solidFill>
              <a:latin typeface="Arial"/>
              <a:ea typeface="Arial"/>
              <a:cs typeface="Arial"/>
              <a:sym typeface="Arial"/>
            </a:endParaRPr>
          </a:p>
        </p:txBody>
      </p:sp>
      <p:sp>
        <p:nvSpPr>
          <p:cNvPr id="213" name="Google Shape;213;p32"/>
          <p:cNvSpPr txBox="1"/>
          <p:nvPr/>
        </p:nvSpPr>
        <p:spPr>
          <a:xfrm>
            <a:off x="4540979" y="1715726"/>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dirty="0">
                <a:solidFill>
                  <a:schemeClr val="accent3"/>
                </a:solidFill>
                <a:latin typeface="Arial"/>
                <a:ea typeface="Arial"/>
                <a:cs typeface="Arial"/>
                <a:sym typeface="Arial"/>
              </a:rPr>
              <a:t>angry</a:t>
            </a:r>
            <a:endParaRPr sz="1400" b="0" i="0" u="none" strike="noStrike" cap="none" dirty="0">
              <a:solidFill>
                <a:schemeClr val="accent3"/>
              </a:solidFill>
              <a:latin typeface="Arial"/>
              <a:ea typeface="Arial"/>
              <a:cs typeface="Arial"/>
              <a:sym typeface="Arial"/>
            </a:endParaRPr>
          </a:p>
        </p:txBody>
      </p:sp>
      <p:sp>
        <p:nvSpPr>
          <p:cNvPr id="214" name="Google Shape;214;p32"/>
          <p:cNvSpPr txBox="1"/>
          <p:nvPr/>
        </p:nvSpPr>
        <p:spPr>
          <a:xfrm>
            <a:off x="5537675" y="2646456"/>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4800" b="0" i="0" u="none" strike="noStrike" cap="none" dirty="0">
                <a:solidFill>
                  <a:schemeClr val="accent2"/>
                </a:solidFill>
                <a:latin typeface="Arial"/>
                <a:ea typeface="Arial"/>
                <a:cs typeface="Arial"/>
                <a:sym typeface="Arial"/>
              </a:rPr>
              <a:t>annoyed</a:t>
            </a:r>
            <a:endParaRPr sz="1400" b="0" i="0" u="none" strike="noStrike" cap="none" dirty="0">
              <a:solidFill>
                <a:schemeClr val="accent2"/>
              </a:solidFill>
              <a:latin typeface="Arial"/>
              <a:ea typeface="Arial"/>
              <a:cs typeface="Arial"/>
              <a:sym typeface="Arial"/>
            </a:endParaRPr>
          </a:p>
        </p:txBody>
      </p:sp>
      <p:sp>
        <p:nvSpPr>
          <p:cNvPr id="215" name="Google Shape;215;p32"/>
          <p:cNvSpPr txBox="1"/>
          <p:nvPr/>
        </p:nvSpPr>
        <p:spPr>
          <a:xfrm>
            <a:off x="4873287" y="3577187"/>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4800" b="0" i="0" u="none" strike="noStrike" cap="none" dirty="0">
                <a:solidFill>
                  <a:schemeClr val="accent1"/>
                </a:solidFill>
                <a:latin typeface="Arial"/>
                <a:ea typeface="Arial"/>
                <a:cs typeface="Arial"/>
                <a:sym typeface="Arial"/>
              </a:rPr>
              <a:t>frustrated</a:t>
            </a:r>
            <a:endParaRPr sz="1400" b="0" i="0" u="none" strike="noStrike" cap="none" dirty="0">
              <a:solidFill>
                <a:schemeClr val="accent1"/>
              </a:solidFill>
              <a:latin typeface="Arial"/>
              <a:ea typeface="Arial"/>
              <a:cs typeface="Arial"/>
              <a:sym typeface="Arial"/>
            </a:endParaRPr>
          </a:p>
        </p:txBody>
      </p:sp>
      <p:pic>
        <p:nvPicPr>
          <p:cNvPr id="216" name="Google Shape;216;p32" descr="A picture containing floor, indoor&#10;&#10;Description automatically generated"/>
          <p:cNvPicPr preferRelativeResize="0"/>
          <p:nvPr/>
        </p:nvPicPr>
        <p:blipFill rotWithShape="1">
          <a:blip r:embed="rId3">
            <a:alphaModFix/>
          </a:blip>
          <a:srcRect/>
          <a:stretch/>
        </p:blipFill>
        <p:spPr>
          <a:xfrm>
            <a:off x="832103" y="1545844"/>
            <a:ext cx="3280113" cy="32801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 calcmode="lin" valueType="num">
                                      <p:cBhvr additive="base">
                                        <p:cTn id="10" dur="500"/>
                                        <p:tgtEl>
                                          <p:spTgt spid="214"/>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anim calcmode="lin" valueType="num">
                                      <p:cBhvr additive="base">
                                        <p:cTn id="13"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p:nvPr/>
        </p:nvSpPr>
        <p:spPr>
          <a:xfrm>
            <a:off x="2653592" y="2098659"/>
            <a:ext cx="25113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accent3"/>
                </a:solidFill>
                <a:latin typeface="Arial"/>
                <a:ea typeface="Arial"/>
                <a:cs typeface="Arial"/>
                <a:sym typeface="Arial"/>
              </a:rPr>
              <a:t>worried</a:t>
            </a:r>
            <a:endParaRPr sz="3000" b="0" i="0" u="none" strike="noStrike" cap="none" dirty="0">
              <a:solidFill>
                <a:schemeClr val="accent3"/>
              </a:solidFill>
              <a:latin typeface="Arial"/>
              <a:ea typeface="Arial"/>
              <a:cs typeface="Arial"/>
              <a:sym typeface="Arial"/>
            </a:endParaRPr>
          </a:p>
        </p:txBody>
      </p:sp>
      <p:sp>
        <p:nvSpPr>
          <p:cNvPr id="222" name="Google Shape;222;p33"/>
          <p:cNvSpPr txBox="1"/>
          <p:nvPr/>
        </p:nvSpPr>
        <p:spPr>
          <a:xfrm>
            <a:off x="2653592" y="2825496"/>
            <a:ext cx="32679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dirty="0">
                <a:solidFill>
                  <a:schemeClr val="accent2"/>
                </a:solidFill>
                <a:latin typeface="Arial"/>
                <a:ea typeface="Arial"/>
                <a:cs typeface="Arial"/>
                <a:sym typeface="Arial"/>
              </a:rPr>
              <a:t>heart hurts</a:t>
            </a:r>
            <a:endParaRPr sz="3000" b="0" i="0" u="none" strike="noStrike" cap="none" dirty="0">
              <a:solidFill>
                <a:schemeClr val="accent2"/>
              </a:solidFill>
              <a:latin typeface="Arial"/>
              <a:ea typeface="Arial"/>
              <a:cs typeface="Arial"/>
              <a:sym typeface="Arial"/>
            </a:endParaRPr>
          </a:p>
        </p:txBody>
      </p:sp>
      <p:sp>
        <p:nvSpPr>
          <p:cNvPr id="223" name="Google Shape;223;p33"/>
          <p:cNvSpPr txBox="1"/>
          <p:nvPr/>
        </p:nvSpPr>
        <p:spPr>
          <a:xfrm>
            <a:off x="2653592" y="3465898"/>
            <a:ext cx="22887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CC"/>
              </a:buClr>
              <a:buSzPts val="4800"/>
              <a:buFont typeface="Arial"/>
              <a:buNone/>
            </a:pPr>
            <a:r>
              <a:rPr lang="en" sz="3000" b="0" i="0" u="none" strike="noStrike" cap="none" dirty="0">
                <a:solidFill>
                  <a:schemeClr val="accent6"/>
                </a:solidFill>
                <a:latin typeface="Arial"/>
                <a:ea typeface="Arial"/>
                <a:cs typeface="Arial"/>
                <a:sym typeface="Arial"/>
              </a:rPr>
              <a:t>scared</a:t>
            </a:r>
            <a:endParaRPr sz="3000" b="0" i="0" u="none" strike="noStrike" cap="none" dirty="0">
              <a:solidFill>
                <a:schemeClr val="accent6"/>
              </a:solidFill>
              <a:latin typeface="Arial"/>
              <a:ea typeface="Arial"/>
              <a:cs typeface="Arial"/>
              <a:sym typeface="Arial"/>
            </a:endParaRPr>
          </a:p>
        </p:txBody>
      </p:sp>
      <p:sp>
        <p:nvSpPr>
          <p:cNvPr id="224" name="Google Shape;224;p33"/>
          <p:cNvSpPr/>
          <p:nvPr/>
        </p:nvSpPr>
        <p:spPr>
          <a:xfrm>
            <a:off x="0" y="-57150"/>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33"/>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lt1"/>
                </a:solidFill>
                <a:latin typeface="Arial"/>
                <a:ea typeface="Arial"/>
                <a:cs typeface="Arial"/>
                <a:sym typeface="Arial"/>
              </a:rPr>
              <a:t>How might she be feeling?</a:t>
            </a:r>
            <a:endParaRPr sz="1400" b="0" i="0" u="none" strike="noStrike" cap="none">
              <a:solidFill>
                <a:srgbClr val="000000"/>
              </a:solidFill>
              <a:latin typeface="Arial"/>
              <a:ea typeface="Arial"/>
              <a:cs typeface="Arial"/>
              <a:sym typeface="Arial"/>
            </a:endParaRPr>
          </a:p>
        </p:txBody>
      </p:sp>
      <p:pic>
        <p:nvPicPr>
          <p:cNvPr id="226" name="Google Shape;226;p33" descr="9780984905638_Page_11.jpg"/>
          <p:cNvPicPr preferRelativeResize="0"/>
          <p:nvPr/>
        </p:nvPicPr>
        <p:blipFill rotWithShape="1">
          <a:blip r:embed="rId3">
            <a:alphaModFix/>
          </a:blip>
          <a:srcRect/>
          <a:stretch/>
        </p:blipFill>
        <p:spPr>
          <a:xfrm>
            <a:off x="457200" y="1948950"/>
            <a:ext cx="1994693" cy="213974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7" name="Google Shape;227;p33"/>
          <p:cNvSpPr txBox="1"/>
          <p:nvPr/>
        </p:nvSpPr>
        <p:spPr>
          <a:xfrm>
            <a:off x="7315200" y="2410059"/>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accent2"/>
                </a:solidFill>
                <a:latin typeface="Arial"/>
                <a:ea typeface="Arial"/>
                <a:cs typeface="Arial"/>
                <a:sym typeface="Arial"/>
              </a:rPr>
              <a:t>excited</a:t>
            </a:r>
            <a:endParaRPr sz="3000" b="0" i="0" u="none" strike="noStrike" cap="none">
              <a:solidFill>
                <a:schemeClr val="accent2"/>
              </a:solidFill>
              <a:latin typeface="Arial"/>
              <a:ea typeface="Arial"/>
              <a:cs typeface="Arial"/>
              <a:sym typeface="Arial"/>
            </a:endParaRPr>
          </a:p>
        </p:txBody>
      </p:sp>
      <p:sp>
        <p:nvSpPr>
          <p:cNvPr id="228" name="Google Shape;228;p33"/>
          <p:cNvSpPr txBox="1"/>
          <p:nvPr/>
        </p:nvSpPr>
        <p:spPr>
          <a:xfrm>
            <a:off x="7315200" y="3297388"/>
            <a:ext cx="35052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4800"/>
              <a:buFont typeface="Arial"/>
              <a:buNone/>
            </a:pPr>
            <a:r>
              <a:rPr lang="en" sz="3000" b="0" i="0" u="none" strike="noStrike" cap="none">
                <a:solidFill>
                  <a:schemeClr val="accent3"/>
                </a:solidFill>
                <a:latin typeface="Arial"/>
                <a:ea typeface="Arial"/>
                <a:cs typeface="Arial"/>
                <a:sym typeface="Arial"/>
              </a:rPr>
              <a:t>joyful</a:t>
            </a:r>
            <a:endParaRPr sz="3000" b="0" i="0" u="none" strike="noStrike" cap="none">
              <a:solidFill>
                <a:schemeClr val="accent3"/>
              </a:solidFill>
              <a:latin typeface="Arial"/>
              <a:ea typeface="Arial"/>
              <a:cs typeface="Arial"/>
              <a:sym typeface="Arial"/>
            </a:endParaRPr>
          </a:p>
        </p:txBody>
      </p:sp>
      <p:pic>
        <p:nvPicPr>
          <p:cNvPr id="229" name="Google Shape;229;p33" descr="9780984905638_Page_16.jpg"/>
          <p:cNvPicPr preferRelativeResize="0"/>
          <p:nvPr/>
        </p:nvPicPr>
        <p:blipFill rotWithShape="1">
          <a:blip r:embed="rId4">
            <a:alphaModFix/>
          </a:blip>
          <a:srcRect b="-3252"/>
          <a:stretch/>
        </p:blipFill>
        <p:spPr>
          <a:xfrm>
            <a:off x="5143991" y="1415246"/>
            <a:ext cx="1856191" cy="350600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 calcmode="lin" valueType="num">
                                      <p:cBhvr additive="base">
                                        <p:cTn id="10" dur="500"/>
                                        <p:tgtEl>
                                          <p:spTgt spid="22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anim calcmode="lin" valueType="num">
                                      <p:cBhvr additive="base">
                                        <p:cTn id="13" dur="500"/>
                                        <p:tgtEl>
                                          <p:spTgt spid="2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27"/>
                                        </p:tgtEl>
                                        <p:attrNameLst>
                                          <p:attrName>style.visibility</p:attrName>
                                        </p:attrNameLst>
                                      </p:cBhvr>
                                      <p:to>
                                        <p:strVal val="visible"/>
                                      </p:to>
                                    </p:set>
                                    <p:anim calcmode="lin" valueType="num">
                                      <p:cBhvr additive="base">
                                        <p:cTn id="22" dur="500"/>
                                        <p:tgtEl>
                                          <p:spTgt spid="227"/>
                                        </p:tgtEl>
                                        <p:attrNameLst>
                                          <p:attrName>ppt_x</p:attrName>
                                        </p:attrNameLst>
                                      </p:cBhvr>
                                      <p:tavLst>
                                        <p:tav tm="0">
                                          <p:val>
                                            <p:strVal val="#ppt_x+1"/>
                                          </p:val>
                                        </p:tav>
                                        <p:tav tm="100000">
                                          <p:val>
                                            <p:strVal val="#ppt_x"/>
                                          </p:val>
                                        </p:tav>
                                      </p:tavLst>
                                    </p:anim>
                                  </p:childTnLst>
                                </p:cTn>
                              </p:par>
                              <p:par>
                                <p:cTn id="23" presetID="2" presetClass="entr" presetSubtype="4" fill="hold"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476</Words>
  <Application>Microsoft Macintosh PowerPoint</Application>
  <PresentationFormat>On-screen Show (16:9)</PresentationFormat>
  <Paragraphs>86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Montserrat</vt:lpstr>
      <vt:lpstr>Open Sans</vt:lpstr>
      <vt:lpstr>Arial</vt:lpstr>
      <vt:lpstr>Open Sans Light</vt:lpstr>
      <vt:lpstr>Calibri</vt:lpstr>
      <vt:lpstr>Office Theme</vt:lpstr>
      <vt:lpstr>Simple Light</vt:lpstr>
      <vt:lpstr>PowerPoint Presentation</vt:lpstr>
      <vt:lpstr>What is empathy?</vt:lpstr>
      <vt:lpstr>Why is empathy important?</vt:lpstr>
      <vt:lpstr>How do you build empathy?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empathy?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13</cp:revision>
  <dcterms:modified xsi:type="dcterms:W3CDTF">2023-09-25T00:23:12Z</dcterms:modified>
</cp:coreProperties>
</file>