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4"/>
  </p:notesMasterIdLst>
  <p:sldIdLst>
    <p:sldId id="269" r:id="rId3"/>
    <p:sldId id="257" r:id="rId4"/>
    <p:sldId id="277" r:id="rId5"/>
    <p:sldId id="276" r:id="rId6"/>
    <p:sldId id="260" r:id="rId7"/>
    <p:sldId id="259" r:id="rId8"/>
    <p:sldId id="261" r:id="rId9"/>
    <p:sldId id="262" r:id="rId10"/>
    <p:sldId id="264" r:id="rId11"/>
    <p:sldId id="263" r:id="rId12"/>
    <p:sldId id="266"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Montserrat" pitchFamily="2" charset="77"/>
      <p:regular r:id="rId19"/>
      <p:bold r:id="rId20"/>
      <p:italic r:id="rId21"/>
      <p:boldItalic r:id="rId22"/>
    </p:embeddedFont>
    <p:embeddedFont>
      <p:font typeface="Myriad Pro" panose="020B0503030403020204" pitchFamily="34" charset="0"/>
      <p:regular r:id="rId23"/>
      <p:bold r:id="rId24"/>
      <p:italic r:id="rId25"/>
      <p:boldItalic r:id="rId26"/>
    </p:embeddedFont>
    <p:embeddedFont>
      <p:font typeface="Open Sans" pitchFamily="2" charset="0"/>
      <p:regular r:id="rId27"/>
      <p:bold r:id="rId28"/>
      <p:italic r:id="rId29"/>
      <p:boldItalic r:id="rId30"/>
    </p:embeddedFont>
    <p:embeddedFont>
      <p:font typeface="Open Sans Light" panose="020B0306030504020204" pitchFamily="3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69"/>
    <p:restoredTop sz="94684"/>
  </p:normalViewPr>
  <p:slideViewPr>
    <p:cSldViewPr snapToGrid="0">
      <p:cViewPr varScale="1">
        <p:scale>
          <a:sx n="43" d="100"/>
          <a:sy n="43" d="100"/>
        </p:scale>
        <p:origin x="216" y="2320"/>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482048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f45fd56f7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8f45fd56f7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f45fd56f7_2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8f45fd56f7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f45fd56f7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8f45fd56f7_2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99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1100" b="1" i="0" u="none" strike="noStrike" cap="none">
                <a:solidFill>
                  <a:srgbClr val="000000"/>
                </a:solidFill>
                <a:latin typeface="Arial"/>
                <a:ea typeface="Arial"/>
                <a:cs typeface="Arial"/>
                <a:sym typeface="Arial"/>
              </a:rPr>
              <a:t>What is Empathy? </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Empathy is when you can understand how someone else is feeling even if you aren’t in the same situation with them. Empathy skills help you predict what others may be feeling based on facial expressions, body language, or what you know about how other people might feel in the same situation. </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Empathy is also about seeing someone else’s perspective, or their side of the story. Sometimes we call this “Putting yourself in someone else’s shoes.”</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Empathy can be when you feel excited with someone because something good is happening in their life. You can feel sad with someone when something difficult happens. Maybe you feel nervous with them about an upcoming game or performance. These are all ways you feel something along with someone feels, even though the event isn’t happening to you personally. </a:t>
            </a:r>
            <a:endParaRPr/>
          </a:p>
          <a:p>
            <a:pPr marL="0" lvl="0" indent="0" algn="l" rtl="0">
              <a:lnSpc>
                <a:spcPct val="100000"/>
              </a:lnSpc>
              <a:spcBef>
                <a:spcPts val="0"/>
              </a:spcBef>
              <a:spcAft>
                <a:spcPts val="0"/>
              </a:spcAft>
              <a:buSzPts val="1100"/>
              <a:buNone/>
            </a:pPr>
            <a:endParaRPr/>
          </a:p>
        </p:txBody>
      </p:sp>
      <p:sp>
        <p:nvSpPr>
          <p:cNvPr id="138" name="Google Shape;1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f45fd56f7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8f45fd56f7_2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28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f45fd56f7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8f45fd56f7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4913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f45fd56f7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8f45fd56f7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45fd56f7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8f45fd56f7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f45fd56f7_2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8f45fd56f7_2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f45fd56f7_2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8f45fd56f7_2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f45fd56f7_2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8f45fd56f7_2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15"/>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sp>
        <p:nvSpPr>
          <p:cNvPr id="72" name="Google Shape;72;p1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1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4" name="Google Shape;74;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 name="Google Shape;79;p1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0" name="Google Shape;80;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19"/>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19"/>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2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3" name="Google Shape;93;p2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4" name="Google Shape;94;p20"/>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5" name="Google Shape;95;p20"/>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6" name="Google Shape;96;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2" name="Google Shape;102;p21"/>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3" name="Google Shape;103;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8" name="Google Shape;108;p2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0" name="Google Shape;110;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9" name="Google Shape;134;p25">
            <a:extLst>
              <a:ext uri="{FF2B5EF4-FFF2-40B4-BE49-F238E27FC236}">
                <a16:creationId xmlns:a16="http://schemas.microsoft.com/office/drawing/2014/main" id="{7B26093E-BF43-B443-89C8-C18A90291325}"/>
              </a:ext>
            </a:extLst>
          </p:cNvPr>
          <p:cNvSpPr txBox="1"/>
          <p:nvPr/>
        </p:nvSpPr>
        <p:spPr>
          <a:xfrm>
            <a:off x="4399807" y="3029162"/>
            <a:ext cx="4823323" cy="598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b="0" i="0" u="none" strike="noStrike" cap="none" dirty="0">
                <a:solidFill>
                  <a:srgbClr val="2662AC"/>
                </a:solidFill>
                <a:latin typeface="Arial" panose="020B0604020202020204" pitchFamily="34" charset="0"/>
                <a:ea typeface="Open Sans Light"/>
                <a:cs typeface="Arial" panose="020B0604020202020204" pitchFamily="34" charset="0"/>
                <a:sym typeface="Open Sans"/>
              </a:rPr>
              <a:t>with the characters from </a:t>
            </a:r>
            <a:r>
              <a:rPr lang="en-US" sz="2000" dirty="0">
                <a:solidFill>
                  <a:srgbClr val="2662AC"/>
                </a:solidFill>
                <a:latin typeface="Arial" panose="020B0604020202020204" pitchFamily="34" charset="0"/>
                <a:ea typeface="Open Sans Light"/>
                <a:cs typeface="Arial" panose="020B0604020202020204" pitchFamily="34" charset="0"/>
                <a:sym typeface="Open Sans"/>
              </a:rPr>
              <a:t>What if</a:t>
            </a:r>
            <a:endParaRPr sz="2000" dirty="0">
              <a:solidFill>
                <a:srgbClr val="2662AC"/>
              </a:solidFill>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sz="1800" dirty="0">
              <a:solidFill>
                <a:srgbClr val="2662AC"/>
              </a:solidFill>
              <a:latin typeface="Arial" panose="020B0604020202020204" pitchFamily="34" charset="0"/>
              <a:ea typeface="Open Sans Light"/>
              <a:cs typeface="Arial" panose="020B0604020202020204" pitchFamily="34" charset="0"/>
              <a:sym typeface="Open Sans"/>
            </a:endParaRPr>
          </a:p>
        </p:txBody>
      </p:sp>
      <p:sp>
        <p:nvSpPr>
          <p:cNvPr id="10" name="TextBox 9">
            <a:extLst>
              <a:ext uri="{FF2B5EF4-FFF2-40B4-BE49-F238E27FC236}">
                <a16:creationId xmlns:a16="http://schemas.microsoft.com/office/drawing/2014/main" id="{0C796C28-238A-1A4B-A9A6-B73C97EC5201}"/>
              </a:ext>
            </a:extLst>
          </p:cNvPr>
          <p:cNvSpPr txBox="1"/>
          <p:nvPr/>
        </p:nvSpPr>
        <p:spPr>
          <a:xfrm>
            <a:off x="4399807" y="1887852"/>
            <a:ext cx="4564380" cy="584775"/>
          </a:xfrm>
          <a:prstGeom prst="rect">
            <a:avLst/>
          </a:prstGeom>
          <a:noFill/>
        </p:spPr>
        <p:txBody>
          <a:bodyPr wrap="square" rtlCol="0">
            <a:spAutoFit/>
          </a:bodyPr>
          <a:lstStyle/>
          <a:p>
            <a:r>
              <a:rPr lang="en-US" sz="3200" dirty="0">
                <a:solidFill>
                  <a:srgbClr val="2662AC"/>
                </a:solidFill>
                <a:latin typeface="Arial" panose="020B0604020202020204" pitchFamily="34" charset="0"/>
                <a:cs typeface="Arial" panose="020B0604020202020204" pitchFamily="34" charset="0"/>
              </a:rPr>
              <a:t>What is…</a:t>
            </a:r>
          </a:p>
        </p:txBody>
      </p:sp>
      <p:sp>
        <p:nvSpPr>
          <p:cNvPr id="11" name="TextBox 10">
            <a:extLst>
              <a:ext uri="{FF2B5EF4-FFF2-40B4-BE49-F238E27FC236}">
                <a16:creationId xmlns:a16="http://schemas.microsoft.com/office/drawing/2014/main" id="{D6600AD2-7027-C647-A5FF-30C56A861404}"/>
              </a:ext>
            </a:extLst>
          </p:cNvPr>
          <p:cNvSpPr txBox="1"/>
          <p:nvPr/>
        </p:nvSpPr>
        <p:spPr>
          <a:xfrm>
            <a:off x="4399808" y="2249225"/>
            <a:ext cx="5291787" cy="861774"/>
          </a:xfrm>
          <a:prstGeom prst="rect">
            <a:avLst/>
          </a:prstGeom>
          <a:noFill/>
        </p:spPr>
        <p:txBody>
          <a:bodyPr wrap="square" rtlCol="0">
            <a:spAutoFit/>
          </a:bodyPr>
          <a:lstStyle/>
          <a:p>
            <a:r>
              <a:rPr lang="en-US" sz="5000" b="1" dirty="0">
                <a:solidFill>
                  <a:srgbClr val="2662AC"/>
                </a:solidFill>
                <a:latin typeface="Arial" panose="020B0604020202020204" pitchFamily="34" charset="0"/>
                <a:cs typeface="Arial" panose="020B0604020202020204" pitchFamily="34" charset="0"/>
              </a:rPr>
              <a:t>Empathy?</a:t>
            </a:r>
          </a:p>
        </p:txBody>
      </p:sp>
      <p:sp>
        <p:nvSpPr>
          <p:cNvPr id="12" name="Rectangle 11">
            <a:extLst>
              <a:ext uri="{FF2B5EF4-FFF2-40B4-BE49-F238E27FC236}">
                <a16:creationId xmlns:a16="http://schemas.microsoft.com/office/drawing/2014/main" id="{B325B8FF-F421-8341-8BCC-DF711F27DF8A}"/>
              </a:ext>
            </a:extLst>
          </p:cNvPr>
          <p:cNvSpPr/>
          <p:nvPr/>
        </p:nvSpPr>
        <p:spPr>
          <a:xfrm>
            <a:off x="0" y="4476584"/>
            <a:ext cx="9144000" cy="66691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Google Shape;132;p25">
            <a:extLst>
              <a:ext uri="{FF2B5EF4-FFF2-40B4-BE49-F238E27FC236}">
                <a16:creationId xmlns:a16="http://schemas.microsoft.com/office/drawing/2014/main" id="{9690B2FA-2C03-F64C-8C67-082F7EF2646D}"/>
              </a:ext>
            </a:extLst>
          </p:cNvPr>
          <p:cNvSpPr txBox="1"/>
          <p:nvPr/>
        </p:nvSpPr>
        <p:spPr>
          <a:xfrm>
            <a:off x="3324225" y="4748026"/>
            <a:ext cx="2495550" cy="173831"/>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4BACC6"/>
              </a:buClr>
              <a:buSzPts val="1400"/>
              <a:buFont typeface="Open Sans"/>
              <a:buNone/>
            </a:pPr>
            <a:r>
              <a:rPr lang="en-US" sz="1200" b="1" i="0" u="none" dirty="0" err="1">
                <a:solidFill>
                  <a:schemeClr val="bg2"/>
                </a:solidFill>
                <a:latin typeface="Montserrat" pitchFamily="2" charset="77"/>
                <a:ea typeface="Open Sans Extrabold"/>
                <a:cs typeface="Open Sans Extrabold"/>
                <a:sym typeface="Open Sans"/>
              </a:rPr>
              <a:t>TalkingTreeBooks.com</a:t>
            </a:r>
            <a:endParaRPr lang="en-US" sz="1200" dirty="0">
              <a:solidFill>
                <a:schemeClr val="bg2"/>
              </a:solidFill>
              <a:latin typeface="Montserrat" pitchFamily="2" charset="77"/>
            </a:endParaRPr>
          </a:p>
        </p:txBody>
      </p:sp>
      <p:sp>
        <p:nvSpPr>
          <p:cNvPr id="14" name="Google Shape;133;p25">
            <a:extLst>
              <a:ext uri="{FF2B5EF4-FFF2-40B4-BE49-F238E27FC236}">
                <a16:creationId xmlns:a16="http://schemas.microsoft.com/office/drawing/2014/main" id="{C9CA5F6B-49F7-084A-A98A-9866DBFA0A37}"/>
              </a:ext>
            </a:extLst>
          </p:cNvPr>
          <p:cNvSpPr txBox="1"/>
          <p:nvPr/>
        </p:nvSpPr>
        <p:spPr>
          <a:xfrm>
            <a:off x="7817456" y="4921857"/>
            <a:ext cx="1326544" cy="1109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Open Sans"/>
              <a:buNone/>
            </a:pPr>
            <a:r>
              <a:rPr lang="en-US" sz="700" b="0" i="0" u="none" dirty="0">
                <a:solidFill>
                  <a:schemeClr val="bg2"/>
                </a:solidFill>
                <a:latin typeface="Myriad Pro" panose="020B0503030403020204" pitchFamily="34" charset="0"/>
                <a:ea typeface="Open Sans Light"/>
                <a:cs typeface="Open Sans Light"/>
                <a:sym typeface="Open Sans"/>
              </a:rPr>
              <a:t>© 2021, 2023 </a:t>
            </a:r>
            <a:r>
              <a:rPr lang="en-US" sz="700" b="0" i="0" u="none" dirty="0" err="1">
                <a:solidFill>
                  <a:schemeClr val="bg2"/>
                </a:solidFill>
                <a:latin typeface="Myriad Pro" panose="020B0503030403020204" pitchFamily="34" charset="0"/>
                <a:ea typeface="Open Sans Light"/>
                <a:cs typeface="Open Sans Light"/>
                <a:sym typeface="Open Sans"/>
              </a:rPr>
              <a:t>LoveWell</a:t>
            </a:r>
            <a:r>
              <a:rPr lang="en-US" sz="700" b="0" i="0" u="none" dirty="0">
                <a:solidFill>
                  <a:schemeClr val="bg2"/>
                </a:solidFill>
                <a:latin typeface="Myriad Pro" panose="020B0503030403020204" pitchFamily="34" charset="0"/>
                <a:ea typeface="Open Sans Light"/>
                <a:cs typeface="Open Sans Light"/>
                <a:sym typeface="Open Sans"/>
              </a:rPr>
              <a:t> Press</a:t>
            </a:r>
            <a:endParaRPr lang="en-US" dirty="0">
              <a:solidFill>
                <a:schemeClr val="bg2"/>
              </a:solidFill>
              <a:latin typeface="Myriad Pro" panose="020B0503030403020204" pitchFamily="34" charset="0"/>
            </a:endParaRPr>
          </a:p>
        </p:txBody>
      </p:sp>
      <p:pic>
        <p:nvPicPr>
          <p:cNvPr id="3" name="Picture 2" descr="Blue text on a black background&#10;&#10;Description automatically generated">
            <a:extLst>
              <a:ext uri="{FF2B5EF4-FFF2-40B4-BE49-F238E27FC236}">
                <a16:creationId xmlns:a16="http://schemas.microsoft.com/office/drawing/2014/main" id="{F53EB17E-7A6F-19DE-46DC-48750DB0DA76}"/>
              </a:ext>
            </a:extLst>
          </p:cNvPr>
          <p:cNvPicPr>
            <a:picLocks noChangeAspect="1"/>
          </p:cNvPicPr>
          <p:nvPr/>
        </p:nvPicPr>
        <p:blipFill>
          <a:blip r:embed="rId3"/>
          <a:stretch>
            <a:fillRect/>
          </a:stretch>
        </p:blipFill>
        <p:spPr>
          <a:xfrm>
            <a:off x="251179" y="4549254"/>
            <a:ext cx="1894144" cy="521576"/>
          </a:xfrm>
          <a:prstGeom prst="rect">
            <a:avLst/>
          </a:prstGeom>
        </p:spPr>
      </p:pic>
      <p:pic>
        <p:nvPicPr>
          <p:cNvPr id="4" name="Picture 3" descr="A poster of a tree with a cartoon face&#10;&#10;Description automatically generated">
            <a:extLst>
              <a:ext uri="{FF2B5EF4-FFF2-40B4-BE49-F238E27FC236}">
                <a16:creationId xmlns:a16="http://schemas.microsoft.com/office/drawing/2014/main" id="{A091C0B6-D88A-4BC6-A908-4E020DD0924B}"/>
              </a:ext>
            </a:extLst>
          </p:cNvPr>
          <p:cNvPicPr>
            <a:picLocks noChangeAspect="1"/>
          </p:cNvPicPr>
          <p:nvPr/>
        </p:nvPicPr>
        <p:blipFill>
          <a:blip r:embed="rId4"/>
          <a:stretch>
            <a:fillRect/>
          </a:stretch>
        </p:blipFill>
        <p:spPr>
          <a:xfrm>
            <a:off x="1518699" y="525268"/>
            <a:ext cx="2552369" cy="36671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p:nvPr/>
        </p:nvSpPr>
        <p:spPr>
          <a:xfrm>
            <a:off x="4757928" y="1948950"/>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800" dirty="0">
                <a:solidFill>
                  <a:schemeClr val="accent6"/>
                </a:solidFill>
                <a:sym typeface="Arial"/>
              </a:rPr>
              <a:t>excited</a:t>
            </a:r>
            <a:endParaRPr dirty="0">
              <a:solidFill>
                <a:schemeClr val="accent6"/>
              </a:solidFill>
            </a:endParaRPr>
          </a:p>
        </p:txBody>
      </p:sp>
      <p:sp>
        <p:nvSpPr>
          <p:cNvPr id="201" name="Google Shape;201;p32"/>
          <p:cNvSpPr txBox="1"/>
          <p:nvPr/>
        </p:nvSpPr>
        <p:spPr>
          <a:xfrm>
            <a:off x="6099048" y="3717959"/>
            <a:ext cx="2485646"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D050"/>
              </a:buClr>
              <a:buSzPts val="4800"/>
              <a:buFont typeface="Arial"/>
              <a:buNone/>
            </a:pPr>
            <a:r>
              <a:rPr lang="en" sz="4800" dirty="0">
                <a:solidFill>
                  <a:schemeClr val="accent3"/>
                </a:solidFill>
                <a:sym typeface="Arial"/>
              </a:rPr>
              <a:t>silly</a:t>
            </a:r>
            <a:endParaRPr dirty="0">
              <a:solidFill>
                <a:schemeClr val="accent3"/>
              </a:solidFill>
            </a:endParaRPr>
          </a:p>
        </p:txBody>
      </p:sp>
      <p:sp>
        <p:nvSpPr>
          <p:cNvPr id="203" name="Google Shape;203;p32"/>
          <p:cNvSpPr/>
          <p:nvPr/>
        </p:nvSpPr>
        <p:spPr>
          <a:xfrm>
            <a:off x="0" y="-57150"/>
            <a:ext cx="9144000" cy="1257300"/>
          </a:xfrm>
          <a:prstGeom prst="rect">
            <a:avLst/>
          </a:prstGeom>
          <a:solidFill>
            <a:schemeClr val="bg2"/>
          </a:solidFill>
          <a:ln>
            <a:no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4" name="Google Shape;204;p32"/>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dirty="0">
                <a:solidFill>
                  <a:schemeClr val="lt1"/>
                </a:solidFill>
                <a:latin typeface="Arial"/>
                <a:ea typeface="Arial"/>
                <a:cs typeface="Arial"/>
                <a:sym typeface="Arial"/>
              </a:rPr>
              <a:t>How might they be feeling?</a:t>
            </a:r>
            <a:endParaRPr dirty="0"/>
          </a:p>
        </p:txBody>
      </p:sp>
      <p:sp>
        <p:nvSpPr>
          <p:cNvPr id="8" name="Google Shape;192;p31"/>
          <p:cNvSpPr txBox="1"/>
          <p:nvPr/>
        </p:nvSpPr>
        <p:spPr>
          <a:xfrm>
            <a:off x="5561391" y="2834304"/>
            <a:ext cx="3125409" cy="6226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C00CC"/>
              </a:buClr>
              <a:buSzPts val="4800"/>
              <a:buFont typeface="Arial"/>
              <a:buNone/>
            </a:pPr>
            <a:r>
              <a:rPr lang="en-US" sz="4800" dirty="0">
                <a:solidFill>
                  <a:srgbClr val="CC00CC"/>
                </a:solidFill>
              </a:rPr>
              <a:t>happy</a:t>
            </a:r>
            <a:endParaRPr dirty="0"/>
          </a:p>
        </p:txBody>
      </p:sp>
      <p:pic>
        <p:nvPicPr>
          <p:cNvPr id="4" name="Picture 3">
            <a:extLst>
              <a:ext uri="{FF2B5EF4-FFF2-40B4-BE49-F238E27FC236}">
                <a16:creationId xmlns:a16="http://schemas.microsoft.com/office/drawing/2014/main" id="{2C1DDCBD-172C-FB43-BDDA-70D41D1402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5507" y="1415246"/>
            <a:ext cx="3429000" cy="3458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p:tgtEl>
                                          <p:spTgt spid="20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p:tgtEl>
                                          <p:spTgt spid="2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p:nvPr/>
        </p:nvSpPr>
        <p:spPr>
          <a:xfrm>
            <a:off x="0" y="-57150"/>
            <a:ext cx="9144000" cy="1257300"/>
          </a:xfrm>
          <a:prstGeom prst="rect">
            <a:avLst/>
          </a:prstGeom>
          <a:solidFill>
            <a:schemeClr val="bg2"/>
          </a:solidFill>
          <a:ln>
            <a:no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1" name="Google Shape;141;p2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dirty="0">
                <a:solidFill>
                  <a:schemeClr val="lt1"/>
                </a:solidFill>
                <a:latin typeface="Arial"/>
                <a:ea typeface="Arial"/>
                <a:cs typeface="Arial"/>
                <a:sym typeface="Arial"/>
              </a:rPr>
              <a:t>What is empathy?</a:t>
            </a:r>
            <a:endParaRPr dirty="0"/>
          </a:p>
        </p:txBody>
      </p:sp>
      <p:pic>
        <p:nvPicPr>
          <p:cNvPr id="6" name="Picture 5" descr="A picture containing outdoor object&#10;&#10;Description automatically generated">
            <a:extLst>
              <a:ext uri="{FF2B5EF4-FFF2-40B4-BE49-F238E27FC236}">
                <a16:creationId xmlns:a16="http://schemas.microsoft.com/office/drawing/2014/main" id="{1FC26051-0D1E-0C4D-8279-817ADF727A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53590" y="3719796"/>
            <a:ext cx="1527047" cy="12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D1F7D54A-BED6-DC4E-9DED-CF873A0BAB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0555" y="1391200"/>
            <a:ext cx="1527046" cy="15747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B3832BEC-E97C-9040-BEFB-F6A9ECEC77D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0555" y="3079752"/>
            <a:ext cx="1348740" cy="1857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picture containing outdoor object&#10;&#10;Description automatically generated">
            <a:extLst>
              <a:ext uri="{FF2B5EF4-FFF2-40B4-BE49-F238E27FC236}">
                <a16:creationId xmlns:a16="http://schemas.microsoft.com/office/drawing/2014/main" id="{1BFD1960-C687-5443-A59D-BDB3B30FA69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25907" y="2036174"/>
            <a:ext cx="1582415" cy="1510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Google Shape;142;p26">
            <a:extLst>
              <a:ext uri="{FF2B5EF4-FFF2-40B4-BE49-F238E27FC236}">
                <a16:creationId xmlns:a16="http://schemas.microsoft.com/office/drawing/2014/main" id="{BC5D90FD-7A0F-3EBF-6EEA-36B8B7505BFE}"/>
              </a:ext>
            </a:extLst>
          </p:cNvPr>
          <p:cNvSpPr txBox="1">
            <a:spLocks/>
          </p:cNvSpPr>
          <p:nvPr/>
        </p:nvSpPr>
        <p:spPr>
          <a:xfrm>
            <a:off x="4243588" y="1850065"/>
            <a:ext cx="4338911" cy="27561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42900" indent="-298450">
              <a:spcBef>
                <a:spcPts val="0"/>
              </a:spcBef>
              <a:buClr>
                <a:schemeClr val="accent1"/>
              </a:buClr>
              <a:buSzPts val="2500"/>
            </a:pPr>
            <a:r>
              <a:rPr lang="en-US" sz="2500" dirty="0">
                <a:solidFill>
                  <a:schemeClr val="bg2">
                    <a:lumMod val="60000"/>
                    <a:lumOff val="40000"/>
                  </a:schemeClr>
                </a:solidFill>
                <a:latin typeface="Arial" panose="020B0604020202020204" pitchFamily="34" charset="0"/>
                <a:ea typeface="Open Sans Light"/>
                <a:cs typeface="Arial" panose="020B0604020202020204" pitchFamily="34" charset="0"/>
                <a:sym typeface="Open Sans"/>
              </a:rPr>
              <a:t>Empathy means being </a:t>
            </a:r>
            <a:r>
              <a:rPr lang="en-US" sz="2500">
                <a:solidFill>
                  <a:schemeClr val="bg2">
                    <a:lumMod val="60000"/>
                    <a:lumOff val="40000"/>
                  </a:schemeClr>
                </a:solidFill>
                <a:latin typeface="Arial" panose="020B0604020202020204" pitchFamily="34" charset="0"/>
                <a:ea typeface="Open Sans Light"/>
                <a:cs typeface="Arial" panose="020B0604020202020204" pitchFamily="34" charset="0"/>
                <a:sym typeface="Open Sans"/>
              </a:rPr>
              <a:t>able to understand </a:t>
            </a:r>
            <a:r>
              <a:rPr lang="en-US" sz="2500" dirty="0">
                <a:solidFill>
                  <a:schemeClr val="bg2">
                    <a:lumMod val="60000"/>
                    <a:lumOff val="40000"/>
                  </a:schemeClr>
                </a:solidFill>
                <a:latin typeface="Arial" panose="020B0604020202020204" pitchFamily="34" charset="0"/>
                <a:ea typeface="Open Sans Light"/>
                <a:cs typeface="Arial" panose="020B0604020202020204" pitchFamily="34" charset="0"/>
                <a:sym typeface="Open Sans"/>
              </a:rPr>
              <a:t>how someone else is feeling. </a:t>
            </a:r>
            <a:endParaRPr lang="en-US" sz="2500" dirty="0">
              <a:solidFill>
                <a:schemeClr val="bg2">
                  <a:lumMod val="60000"/>
                  <a:lumOff val="40000"/>
                </a:schemeClr>
              </a:solidFill>
              <a:latin typeface="Arial" panose="020B0604020202020204" pitchFamily="34" charset="0"/>
              <a:cs typeface="Arial" panose="020B0604020202020204" pitchFamily="34" charset="0"/>
            </a:endParaRPr>
          </a:p>
          <a:p>
            <a:pPr marL="342900" indent="-139700">
              <a:spcBef>
                <a:spcPts val="640"/>
              </a:spcBef>
              <a:buClr>
                <a:schemeClr val="accent1"/>
              </a:buClr>
              <a:buSzPts val="3200"/>
              <a:buFont typeface="Arial"/>
              <a:buNone/>
            </a:pPr>
            <a:endParaRPr lang="en-US" sz="2500" dirty="0">
              <a:solidFill>
                <a:schemeClr val="accent1"/>
              </a:solidFill>
              <a:latin typeface="Arial" panose="020B0604020202020204" pitchFamily="34" charset="0"/>
              <a:ea typeface="Open Sans Light"/>
              <a:cs typeface="Arial" panose="020B0604020202020204" pitchFamily="34" charset="0"/>
              <a:sym typeface="Open Sans"/>
            </a:endParaRPr>
          </a:p>
          <a:p>
            <a:pPr marL="342900" indent="-323850">
              <a:spcBef>
                <a:spcPts val="0"/>
              </a:spcBef>
              <a:buClr>
                <a:schemeClr val="accent1"/>
              </a:buClr>
              <a:buSzPts val="2700"/>
            </a:pPr>
            <a:r>
              <a:rPr lang="en-US" sz="2400" dirty="0">
                <a:solidFill>
                  <a:schemeClr val="accent1"/>
                </a:solidFill>
                <a:latin typeface="Arial" panose="020B0604020202020204" pitchFamily="34" charset="0"/>
                <a:ea typeface="Open Sans Light"/>
                <a:cs typeface="Arial" panose="020B0604020202020204" pitchFamily="34" charset="0"/>
                <a:sym typeface="Open Sans"/>
              </a:rPr>
              <a:t>Look for cues in faces and bodies that tell you how someone is feeling.</a:t>
            </a:r>
          </a:p>
        </p:txBody>
      </p:sp>
    </p:spTree>
    <p:extLst>
      <p:ext uri="{BB962C8B-B14F-4D97-AF65-F5344CB8AC3E}">
        <p14:creationId xmlns:p14="http://schemas.microsoft.com/office/powerpoint/2010/main" val="279682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body" idx="1"/>
          </p:nvPr>
        </p:nvSpPr>
        <p:spPr>
          <a:xfrm>
            <a:off x="2339163" y="1734524"/>
            <a:ext cx="6257438" cy="1182119"/>
          </a:xfrm>
          <a:prstGeom prst="rect">
            <a:avLst/>
          </a:prstGeom>
          <a:noFill/>
          <a:ln>
            <a:noFill/>
          </a:ln>
        </p:spPr>
        <p:txBody>
          <a:bodyPr spcFirstLastPara="1" wrap="square" lIns="91425" tIns="45700" rIns="91425" bIns="45700" anchor="t" anchorCtr="0">
            <a:noAutofit/>
          </a:bodyPr>
          <a:lstStyle/>
          <a:p>
            <a:pPr marL="44450" lvl="0" indent="0" algn="ctr" rtl="0">
              <a:lnSpc>
                <a:spcPct val="100000"/>
              </a:lnSpc>
              <a:spcBef>
                <a:spcPts val="0"/>
              </a:spcBef>
              <a:spcAft>
                <a:spcPts val="0"/>
              </a:spcAft>
              <a:buClr>
                <a:schemeClr val="accent5"/>
              </a:buClr>
              <a:buSzPts val="2500"/>
              <a:buNone/>
            </a:pPr>
            <a:r>
              <a:rPr lang="en" sz="2500" dirty="0">
                <a:solidFill>
                  <a:schemeClr val="bg2"/>
                </a:solidFill>
                <a:latin typeface="Arial"/>
                <a:ea typeface="Arial"/>
                <a:cs typeface="Arial"/>
                <a:sym typeface="Arial"/>
              </a:rPr>
              <a:t>Empathy means being able understand how someone else is feeling. </a:t>
            </a:r>
            <a:endParaRPr sz="2100" dirty="0">
              <a:solidFill>
                <a:schemeClr val="bg2"/>
              </a:solidFill>
              <a:latin typeface="Arial"/>
              <a:ea typeface="Arial"/>
              <a:cs typeface="Arial"/>
              <a:sym typeface="Arial"/>
            </a:endParaRPr>
          </a:p>
        </p:txBody>
      </p:sp>
      <p:sp>
        <p:nvSpPr>
          <p:cNvPr id="142" name="Google Shape;142;p26"/>
          <p:cNvSpPr txBox="1"/>
          <p:nvPr/>
        </p:nvSpPr>
        <p:spPr>
          <a:xfrm>
            <a:off x="2429362" y="2946885"/>
            <a:ext cx="6257438" cy="1990637"/>
          </a:xfrm>
          <a:prstGeom prst="rect">
            <a:avLst/>
          </a:prstGeom>
          <a:noFill/>
          <a:ln>
            <a:noFill/>
          </a:ln>
        </p:spPr>
        <p:txBody>
          <a:bodyPr spcFirstLastPara="1" wrap="square" lIns="91425" tIns="45700" rIns="91425" bIns="45700" anchor="t" anchorCtr="0">
            <a:noAutofit/>
          </a:bodyPr>
          <a:lstStyle/>
          <a:p>
            <a:pPr marL="800100" marR="0" lvl="1" indent="-298450" algn="l" rtl="0">
              <a:lnSpc>
                <a:spcPct val="100000"/>
              </a:lnSpc>
              <a:spcBef>
                <a:spcPts val="640"/>
              </a:spcBef>
              <a:spcAft>
                <a:spcPts val="0"/>
              </a:spcAft>
              <a:buClr>
                <a:schemeClr val="accent6"/>
              </a:buClr>
              <a:buSzPts val="2500"/>
              <a:buFont typeface="Arial"/>
              <a:buChar char="•"/>
            </a:pPr>
            <a:r>
              <a:rPr lang="en" sz="2100" b="0" i="0" u="none" strike="noStrike" cap="none" dirty="0">
                <a:solidFill>
                  <a:schemeClr val="accent6"/>
                </a:solidFill>
                <a:sym typeface="Arial"/>
              </a:rPr>
              <a:t>We may feel happy, sad, upset with someone else</a:t>
            </a:r>
            <a:endParaRPr dirty="0">
              <a:solidFill>
                <a:schemeClr val="accent6"/>
              </a:solidFill>
            </a:endParaRPr>
          </a:p>
          <a:p>
            <a:pPr marL="800100" marR="0" lvl="1" indent="-298450" algn="l" rtl="0">
              <a:lnSpc>
                <a:spcPct val="100000"/>
              </a:lnSpc>
              <a:spcBef>
                <a:spcPts val="640"/>
              </a:spcBef>
              <a:spcAft>
                <a:spcPts val="0"/>
              </a:spcAft>
              <a:buClr>
                <a:schemeClr val="accent6"/>
              </a:buClr>
              <a:buSzPts val="2500"/>
              <a:buFont typeface="Arial"/>
              <a:buChar char="•"/>
            </a:pPr>
            <a:r>
              <a:rPr lang="en" sz="2100" b="0" i="0" u="none" strike="noStrike" cap="none" dirty="0">
                <a:solidFill>
                  <a:schemeClr val="accent6"/>
                </a:solidFill>
                <a:sym typeface="Arial"/>
              </a:rPr>
              <a:t>You can “put yourself in someone else’s shoes” or s</a:t>
            </a:r>
            <a:r>
              <a:rPr lang="en" sz="2100" b="0" i="0" u="none" strike="noStrike" cap="none" dirty="0">
                <a:solidFill>
                  <a:schemeClr val="accent6"/>
                </a:solidFill>
                <a:latin typeface="Arial"/>
                <a:ea typeface="Arial"/>
                <a:cs typeface="Arial"/>
                <a:sym typeface="Arial"/>
              </a:rPr>
              <a:t>ee someone else’s side</a:t>
            </a:r>
            <a:endParaRPr sz="2100" b="0" i="0" u="none" strike="noStrike" cap="none" dirty="0">
              <a:solidFill>
                <a:schemeClr val="accent6"/>
              </a:solidFill>
              <a:latin typeface="Arial"/>
              <a:ea typeface="Arial"/>
              <a:cs typeface="Arial"/>
              <a:sym typeface="Arial"/>
            </a:endParaRPr>
          </a:p>
        </p:txBody>
      </p:sp>
      <p:sp>
        <p:nvSpPr>
          <p:cNvPr id="143" name="Google Shape;143;p26"/>
          <p:cNvSpPr/>
          <p:nvPr/>
        </p:nvSpPr>
        <p:spPr>
          <a:xfrm>
            <a:off x="0" y="-30191"/>
            <a:ext cx="9144000" cy="12573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 name="Google Shape;144;p2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a:solidFill>
                  <a:schemeClr val="lt1"/>
                </a:solidFill>
                <a:latin typeface="Arial"/>
                <a:ea typeface="Arial"/>
                <a:cs typeface="Arial"/>
                <a:sym typeface="Arial"/>
              </a:rPr>
              <a:t>What is empathy?</a:t>
            </a:r>
            <a:endParaRPr/>
          </a:p>
        </p:txBody>
      </p:sp>
      <p:pic>
        <p:nvPicPr>
          <p:cNvPr id="2" name="Picture 1" descr="A yellow tree with leaves&#10;&#10;Description automatically generated">
            <a:extLst>
              <a:ext uri="{FF2B5EF4-FFF2-40B4-BE49-F238E27FC236}">
                <a16:creationId xmlns:a16="http://schemas.microsoft.com/office/drawing/2014/main" id="{D520B2A6-2DCE-EFBE-13DA-E2E5BC4A1D04}"/>
              </a:ext>
            </a:extLst>
          </p:cNvPr>
          <p:cNvPicPr>
            <a:picLocks noChangeAspect="1"/>
          </p:cNvPicPr>
          <p:nvPr/>
        </p:nvPicPr>
        <p:blipFill>
          <a:blip r:embed="rId3"/>
          <a:stretch>
            <a:fillRect/>
          </a:stretch>
        </p:blipFill>
        <p:spPr>
          <a:xfrm>
            <a:off x="1714777" y="2491871"/>
            <a:ext cx="1073843" cy="932187"/>
          </a:xfrm>
          <a:prstGeom prst="rect">
            <a:avLst/>
          </a:prstGeom>
        </p:spPr>
      </p:pic>
      <p:pic>
        <p:nvPicPr>
          <p:cNvPr id="3" name="Picture 2" descr="A green tree with black background&#10;&#10;Description automatically generated">
            <a:extLst>
              <a:ext uri="{FF2B5EF4-FFF2-40B4-BE49-F238E27FC236}">
                <a16:creationId xmlns:a16="http://schemas.microsoft.com/office/drawing/2014/main" id="{19A2B935-74EE-766D-E28D-00678D713B22}"/>
              </a:ext>
            </a:extLst>
          </p:cNvPr>
          <p:cNvPicPr>
            <a:picLocks noChangeAspect="1"/>
          </p:cNvPicPr>
          <p:nvPr/>
        </p:nvPicPr>
        <p:blipFill>
          <a:blip r:embed="rId4"/>
          <a:stretch>
            <a:fillRect/>
          </a:stretch>
        </p:blipFill>
        <p:spPr>
          <a:xfrm>
            <a:off x="235960" y="1810534"/>
            <a:ext cx="1216867" cy="2418266"/>
          </a:xfrm>
          <a:prstGeom prst="rect">
            <a:avLst/>
          </a:prstGeom>
        </p:spPr>
      </p:pic>
      <p:pic>
        <p:nvPicPr>
          <p:cNvPr id="4" name="Picture 3" descr="A tree with green leaves&#10;&#10;Description automatically generated">
            <a:extLst>
              <a:ext uri="{FF2B5EF4-FFF2-40B4-BE49-F238E27FC236}">
                <a16:creationId xmlns:a16="http://schemas.microsoft.com/office/drawing/2014/main" id="{8F7241B9-0E1E-0A9A-4A24-068FA5818221}"/>
              </a:ext>
            </a:extLst>
          </p:cNvPr>
          <p:cNvPicPr>
            <a:picLocks noChangeAspect="1"/>
          </p:cNvPicPr>
          <p:nvPr/>
        </p:nvPicPr>
        <p:blipFill>
          <a:blip r:embed="rId5"/>
          <a:stretch>
            <a:fillRect/>
          </a:stretch>
        </p:blipFill>
        <p:spPr>
          <a:xfrm>
            <a:off x="1421291" y="3348806"/>
            <a:ext cx="789632" cy="5601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8" name="Google Shape;140;p26">
            <a:extLst>
              <a:ext uri="{FF2B5EF4-FFF2-40B4-BE49-F238E27FC236}">
                <a16:creationId xmlns:a16="http://schemas.microsoft.com/office/drawing/2014/main" id="{FA4FE32A-CA23-D441-B54B-473C261CD336}"/>
              </a:ext>
            </a:extLst>
          </p:cNvPr>
          <p:cNvSpPr/>
          <p:nvPr/>
        </p:nvSpPr>
        <p:spPr>
          <a:xfrm>
            <a:off x="0" y="-702"/>
            <a:ext cx="9144000" cy="1257300"/>
          </a:xfrm>
          <a:prstGeom prst="rect">
            <a:avLst/>
          </a:prstGeom>
          <a:solidFill>
            <a:schemeClr val="bg2"/>
          </a:solidFill>
          <a:ln>
            <a:no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1" name="Google Shape;141;p2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dirty="0">
                <a:solidFill>
                  <a:schemeClr val="lt1"/>
                </a:solidFill>
                <a:latin typeface="Arial"/>
                <a:ea typeface="Arial"/>
                <a:cs typeface="Arial"/>
                <a:sym typeface="Arial"/>
              </a:rPr>
              <a:t>Why is empathy important?</a:t>
            </a:r>
            <a:endParaRPr dirty="0"/>
          </a:p>
        </p:txBody>
      </p:sp>
      <p:sp>
        <p:nvSpPr>
          <p:cNvPr id="142" name="Google Shape;142;p26"/>
          <p:cNvSpPr txBox="1">
            <a:spLocks noGrp="1"/>
          </p:cNvSpPr>
          <p:nvPr>
            <p:ph type="body" idx="1"/>
          </p:nvPr>
        </p:nvSpPr>
        <p:spPr>
          <a:xfrm>
            <a:off x="457201" y="1897167"/>
            <a:ext cx="4805280" cy="2709058"/>
          </a:xfrm>
          <a:prstGeom prst="rect">
            <a:avLst/>
          </a:prstGeom>
          <a:noFill/>
          <a:ln>
            <a:noFill/>
          </a:ln>
        </p:spPr>
        <p:txBody>
          <a:bodyPr spcFirstLastPara="1" wrap="square" lIns="91425" tIns="45700" rIns="91425" bIns="45700" anchor="t" anchorCtr="0">
            <a:noAutofit/>
          </a:bodyPr>
          <a:lstStyle/>
          <a:p>
            <a:pPr marL="342900" lvl="0" indent="-298450" algn="l" rtl="0">
              <a:spcBef>
                <a:spcPts val="0"/>
              </a:spcBef>
              <a:spcAft>
                <a:spcPts val="1200"/>
              </a:spcAft>
              <a:buClr>
                <a:schemeClr val="bg2"/>
              </a:buClr>
              <a:buSzPts val="2500"/>
              <a:buChar char="•"/>
            </a:pPr>
            <a:r>
              <a:rPr lang="en-US" sz="2400" dirty="0">
                <a:solidFill>
                  <a:schemeClr val="accent6"/>
                </a:solidFill>
                <a:latin typeface="Arial" panose="020B0604020202020204" pitchFamily="34" charset="0"/>
                <a:cs typeface="Arial" panose="020B0604020202020204" pitchFamily="34" charset="0"/>
              </a:rPr>
              <a:t>It helps us have healthy relationships</a:t>
            </a:r>
          </a:p>
          <a:p>
            <a:pPr marL="342900" lvl="0" indent="-298450" algn="l" rtl="0">
              <a:spcBef>
                <a:spcPts val="0"/>
              </a:spcBef>
              <a:spcAft>
                <a:spcPts val="1200"/>
              </a:spcAft>
              <a:buClr>
                <a:schemeClr val="bg2"/>
              </a:buClr>
              <a:buSzPts val="2500"/>
              <a:buChar char="•"/>
            </a:pPr>
            <a:r>
              <a:rPr lang="en-US" sz="2400" dirty="0">
                <a:solidFill>
                  <a:schemeClr val="accent6"/>
                </a:solidFill>
                <a:latin typeface="Arial" panose="020B0604020202020204" pitchFamily="34" charset="0"/>
                <a:cs typeface="Arial" panose="020B0604020202020204" pitchFamily="34" charset="0"/>
              </a:rPr>
              <a:t>Empathy helps us know how our actions impact others</a:t>
            </a:r>
          </a:p>
          <a:p>
            <a:pPr marL="342900" indent="-298450">
              <a:spcBef>
                <a:spcPts val="0"/>
              </a:spcBef>
              <a:spcAft>
                <a:spcPts val="1200"/>
              </a:spcAft>
              <a:buClr>
                <a:schemeClr val="bg2"/>
              </a:buClr>
              <a:buSzPts val="2500"/>
            </a:pPr>
            <a:r>
              <a:rPr lang="en-US" sz="2400" dirty="0">
                <a:solidFill>
                  <a:schemeClr val="accent6"/>
                </a:solidFill>
                <a:latin typeface="Arial" panose="020B0604020202020204" pitchFamily="34" charset="0"/>
                <a:cs typeface="Arial" panose="020B0604020202020204" pitchFamily="34" charset="0"/>
              </a:rPr>
              <a:t>It helps us understand different views and experiences</a:t>
            </a:r>
          </a:p>
          <a:p>
            <a:pPr marL="342900" lvl="0" indent="-298450" algn="l" rtl="0">
              <a:spcBef>
                <a:spcPts val="0"/>
              </a:spcBef>
              <a:spcAft>
                <a:spcPts val="1200"/>
              </a:spcAft>
              <a:buClr>
                <a:schemeClr val="accent5"/>
              </a:buClr>
              <a:buSzPts val="2500"/>
              <a:buChar char="•"/>
            </a:pPr>
            <a:endParaRPr sz="2400" dirty="0">
              <a:solidFill>
                <a:schemeClr val="accent5"/>
              </a:solidFill>
            </a:endParaRPr>
          </a:p>
        </p:txBody>
      </p:sp>
      <p:sp>
        <p:nvSpPr>
          <p:cNvPr id="2" name="Teardrop 1">
            <a:extLst>
              <a:ext uri="{FF2B5EF4-FFF2-40B4-BE49-F238E27FC236}">
                <a16:creationId xmlns:a16="http://schemas.microsoft.com/office/drawing/2014/main" id="{23219B15-F9C1-B178-A40B-482D97B71F09}"/>
              </a:ext>
            </a:extLst>
          </p:cNvPr>
          <p:cNvSpPr/>
          <p:nvPr/>
        </p:nvSpPr>
        <p:spPr>
          <a:xfrm>
            <a:off x="5112759" y="1463278"/>
            <a:ext cx="2220026" cy="1899872"/>
          </a:xfrm>
          <a:prstGeom prst="teardrop">
            <a:avLst>
              <a:gd name="adj" fmla="val 10545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You just don’t understand!</a:t>
            </a:r>
          </a:p>
        </p:txBody>
      </p:sp>
      <p:sp>
        <p:nvSpPr>
          <p:cNvPr id="6" name="Teardrop 5">
            <a:extLst>
              <a:ext uri="{FF2B5EF4-FFF2-40B4-BE49-F238E27FC236}">
                <a16:creationId xmlns:a16="http://schemas.microsoft.com/office/drawing/2014/main" id="{F52025C2-6C09-D2A4-6AFF-6D780E1C95D1}"/>
              </a:ext>
            </a:extLst>
          </p:cNvPr>
          <p:cNvSpPr/>
          <p:nvPr/>
        </p:nvSpPr>
        <p:spPr>
          <a:xfrm>
            <a:off x="6616496" y="3046442"/>
            <a:ext cx="2070304" cy="1771742"/>
          </a:xfrm>
          <a:prstGeom prst="teardrop">
            <a:avLst>
              <a:gd name="adj" fmla="val 105459"/>
            </a:avLst>
          </a:prstGeom>
          <a:solidFill>
            <a:schemeClr val="accent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That was mean.</a:t>
            </a:r>
          </a:p>
        </p:txBody>
      </p:sp>
    </p:spTree>
    <p:extLst>
      <p:ext uri="{BB962C8B-B14F-4D97-AF65-F5344CB8AC3E}">
        <p14:creationId xmlns:p14="http://schemas.microsoft.com/office/powerpoint/2010/main" val="102564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 name="Google Shape;140;p26">
            <a:extLst>
              <a:ext uri="{FF2B5EF4-FFF2-40B4-BE49-F238E27FC236}">
                <a16:creationId xmlns:a16="http://schemas.microsoft.com/office/drawing/2014/main" id="{3AF9B502-1125-AF4A-BEBC-3D0EA5A0A042}"/>
              </a:ext>
            </a:extLst>
          </p:cNvPr>
          <p:cNvSpPr/>
          <p:nvPr/>
        </p:nvSpPr>
        <p:spPr>
          <a:xfrm>
            <a:off x="0" y="-702"/>
            <a:ext cx="9144000" cy="1257300"/>
          </a:xfrm>
          <a:prstGeom prst="rect">
            <a:avLst/>
          </a:prstGeom>
          <a:solidFill>
            <a:schemeClr val="bg2"/>
          </a:solidFill>
          <a:ln>
            <a:no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9" name="Google Shape;149;p2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lvl="0"/>
            <a:r>
              <a:rPr lang="en" sz="4000" dirty="0">
                <a:solidFill>
                  <a:schemeClr val="lt1"/>
                </a:solidFill>
                <a:latin typeface="Arial"/>
                <a:ea typeface="Arial"/>
                <a:cs typeface="Arial"/>
                <a:sym typeface="Arial"/>
              </a:rPr>
              <a:t>How do you build empathy?</a:t>
            </a:r>
            <a:endParaRPr sz="3800" dirty="0"/>
          </a:p>
        </p:txBody>
      </p:sp>
      <p:sp>
        <p:nvSpPr>
          <p:cNvPr id="150" name="Google Shape;150;p27"/>
          <p:cNvSpPr txBox="1">
            <a:spLocks noGrp="1"/>
          </p:cNvSpPr>
          <p:nvPr>
            <p:ph type="body" idx="1"/>
          </p:nvPr>
        </p:nvSpPr>
        <p:spPr>
          <a:xfrm>
            <a:off x="4793644" y="2339384"/>
            <a:ext cx="1390959" cy="22110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Happy</a:t>
            </a:r>
            <a:endParaRPr sz="2000" dirty="0">
              <a:solidFill>
                <a:schemeClr val="accent2"/>
              </a:solidFill>
              <a:latin typeface="Arial" panose="020B0604020202020204" pitchFamily="34" charset="0"/>
              <a:cs typeface="Arial" panose="020B0604020202020204" pitchFamily="34" charset="0"/>
            </a:endParaRP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Sad</a:t>
            </a: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Confused</a:t>
            </a:r>
            <a:endParaRPr sz="2000" dirty="0">
              <a:solidFill>
                <a:schemeClr val="accent2"/>
              </a:solidFill>
              <a:latin typeface="Arial" panose="020B0604020202020204" pitchFamily="34" charset="0"/>
              <a:cs typeface="Arial" panose="020B0604020202020204" pitchFamily="34" charset="0"/>
            </a:endParaRP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Excited</a:t>
            </a:r>
            <a:endParaRPr sz="2000" dirty="0">
              <a:solidFill>
                <a:schemeClr val="accent2"/>
              </a:solidFill>
              <a:latin typeface="Arial" panose="020B0604020202020204" pitchFamily="34" charset="0"/>
              <a:cs typeface="Arial" panose="020B0604020202020204" pitchFamily="34" charset="0"/>
            </a:endParaRP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Worried</a:t>
            </a: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Hurt</a:t>
            </a:r>
          </a:p>
          <a:p>
            <a:pPr marL="0" lvl="0" indent="0" algn="l" rtl="0">
              <a:spcBef>
                <a:spcPts val="520"/>
              </a:spcBef>
              <a:spcAft>
                <a:spcPts val="0"/>
              </a:spcAft>
              <a:buClr>
                <a:schemeClr val="accent5"/>
              </a:buClr>
              <a:buSzPts val="2600"/>
              <a:buNone/>
            </a:pPr>
            <a:endParaRPr sz="2000" dirty="0">
              <a:solidFill>
                <a:schemeClr val="accent2"/>
              </a:solidFill>
            </a:endParaRPr>
          </a:p>
          <a:p>
            <a:pPr marL="165100" indent="0">
              <a:spcBef>
                <a:spcPts val="520"/>
              </a:spcBef>
              <a:buSzPts val="2600"/>
              <a:buNone/>
            </a:pPr>
            <a:endParaRPr sz="2000" dirty="0">
              <a:solidFill>
                <a:schemeClr val="accent2"/>
              </a:solidFill>
              <a:latin typeface="Open Sans Light"/>
              <a:ea typeface="Open Sans Light"/>
              <a:cs typeface="Open Sans Light"/>
              <a:sym typeface="Open Sans"/>
            </a:endParaRPr>
          </a:p>
        </p:txBody>
      </p:sp>
      <p:sp>
        <p:nvSpPr>
          <p:cNvPr id="151" name="Google Shape;151;p27"/>
          <p:cNvSpPr txBox="1"/>
          <p:nvPr/>
        </p:nvSpPr>
        <p:spPr>
          <a:xfrm>
            <a:off x="6573961" y="2360142"/>
            <a:ext cx="1614886" cy="216949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accent5"/>
              </a:buClr>
              <a:buSzPts val="2600"/>
            </a:pPr>
            <a:r>
              <a:rPr lang="en-US" sz="2000" dirty="0">
                <a:solidFill>
                  <a:schemeClr val="accent2"/>
                </a:solidFill>
                <a:latin typeface="Arial" panose="020B0604020202020204" pitchFamily="34" charset="0"/>
                <a:ea typeface="Open Sans Light"/>
                <a:cs typeface="Arial" panose="020B0604020202020204" pitchFamily="34" charset="0"/>
                <a:sym typeface="Open Sans"/>
              </a:rPr>
              <a:t>Tired</a:t>
            </a:r>
            <a:endParaRPr sz="2000" dirty="0">
              <a:solidFill>
                <a:schemeClr val="accent2"/>
              </a:solidFill>
              <a:latin typeface="Arial" panose="020B0604020202020204" pitchFamily="34" charset="0"/>
              <a:cs typeface="Arial" panose="020B0604020202020204" pitchFamily="34" charset="0"/>
            </a:endParaRPr>
          </a:p>
          <a:p>
            <a:pPr marR="0" lvl="0" algn="l" rtl="0">
              <a:spcBef>
                <a:spcPts val="520"/>
              </a:spcBef>
              <a:spcAft>
                <a:spcPts val="0"/>
              </a:spcAft>
              <a:buClr>
                <a:schemeClr val="accent5"/>
              </a:buClr>
              <a:buSzPts val="2600"/>
            </a:pPr>
            <a:r>
              <a:rPr lang="en-US" sz="2000" dirty="0">
                <a:solidFill>
                  <a:schemeClr val="accent2"/>
                </a:solidFill>
                <a:latin typeface="Arial" panose="020B0604020202020204" pitchFamily="34" charset="0"/>
                <a:ea typeface="Open Sans Light"/>
                <a:cs typeface="Arial" panose="020B0604020202020204" pitchFamily="34" charset="0"/>
                <a:sym typeface="Open Sans"/>
              </a:rPr>
              <a:t>Surprised</a:t>
            </a:r>
            <a:endParaRPr sz="2000" dirty="0">
              <a:solidFill>
                <a:schemeClr val="accent2"/>
              </a:solidFill>
              <a:latin typeface="Arial" panose="020B0604020202020204" pitchFamily="34" charset="0"/>
              <a:cs typeface="Arial" panose="020B0604020202020204" pitchFamily="34" charset="0"/>
            </a:endParaRPr>
          </a:p>
          <a:p>
            <a:pPr marR="0" lvl="0" algn="l" rtl="0">
              <a:spcBef>
                <a:spcPts val="520"/>
              </a:spcBef>
              <a:spcAft>
                <a:spcPts val="0"/>
              </a:spcAft>
              <a:buClr>
                <a:schemeClr val="accent5"/>
              </a:buClr>
              <a:buSzPts val="2600"/>
            </a:pPr>
            <a:r>
              <a:rPr lang="en-US" sz="2000" dirty="0">
                <a:solidFill>
                  <a:schemeClr val="accent2"/>
                </a:solidFill>
                <a:latin typeface="Arial" panose="020B0604020202020204" pitchFamily="34" charset="0"/>
                <a:ea typeface="Open Sans Light"/>
                <a:cs typeface="Arial" panose="020B0604020202020204" pitchFamily="34" charset="0"/>
                <a:sym typeface="Open Sans"/>
              </a:rPr>
              <a:t>Angry</a:t>
            </a:r>
          </a:p>
          <a:p>
            <a:pPr marR="0" lvl="0" algn="l" rtl="0">
              <a:spcBef>
                <a:spcPts val="520"/>
              </a:spcBef>
              <a:spcAft>
                <a:spcPts val="0"/>
              </a:spcAft>
              <a:buClr>
                <a:schemeClr val="accent5"/>
              </a:buClr>
              <a:buSzPts val="2600"/>
            </a:pPr>
            <a:r>
              <a:rPr lang="en-US" sz="2000" dirty="0">
                <a:solidFill>
                  <a:schemeClr val="accent2"/>
                </a:solidFill>
                <a:latin typeface="Arial" panose="020B0604020202020204" pitchFamily="34" charset="0"/>
                <a:ea typeface="Open Sans Light"/>
                <a:cs typeface="Arial" panose="020B0604020202020204" pitchFamily="34" charset="0"/>
                <a:sym typeface="Open Sans"/>
              </a:rPr>
              <a:t>Joyful</a:t>
            </a:r>
            <a:endParaRPr sz="2000" dirty="0">
              <a:solidFill>
                <a:schemeClr val="accent2"/>
              </a:solidFill>
              <a:latin typeface="Arial" panose="020B0604020202020204" pitchFamily="34" charset="0"/>
              <a:cs typeface="Arial" panose="020B0604020202020204" pitchFamily="34" charset="0"/>
            </a:endParaRPr>
          </a:p>
          <a:p>
            <a:pPr marR="0" lvl="0" algn="l" rtl="0">
              <a:spcBef>
                <a:spcPts val="520"/>
              </a:spcBef>
              <a:spcAft>
                <a:spcPts val="0"/>
              </a:spcAft>
              <a:buClr>
                <a:schemeClr val="accent5"/>
              </a:buClr>
              <a:buSzPts val="2600"/>
            </a:pPr>
            <a:r>
              <a:rPr lang="en" sz="2000" dirty="0">
                <a:solidFill>
                  <a:schemeClr val="accent2"/>
                </a:solidFill>
                <a:latin typeface="Arial" panose="020B0604020202020204" pitchFamily="34" charset="0"/>
                <a:ea typeface="Open Sans Light"/>
                <a:cs typeface="Arial" panose="020B0604020202020204" pitchFamily="34" charset="0"/>
                <a:sym typeface="Open Sans"/>
              </a:rPr>
              <a:t>Frustrated</a:t>
            </a:r>
          </a:p>
          <a:p>
            <a:pPr marR="0" lvl="0" algn="l" rtl="0">
              <a:spcBef>
                <a:spcPts val="520"/>
              </a:spcBef>
              <a:spcAft>
                <a:spcPts val="0"/>
              </a:spcAft>
              <a:buClr>
                <a:schemeClr val="accent5"/>
              </a:buClr>
              <a:buSzPts val="2600"/>
            </a:pPr>
            <a:r>
              <a:rPr lang="en" sz="2000" dirty="0">
                <a:solidFill>
                  <a:schemeClr val="accent2"/>
                </a:solidFill>
                <a:latin typeface="Arial" panose="020B0604020202020204" pitchFamily="34" charset="0"/>
                <a:cs typeface="Arial" panose="020B0604020202020204" pitchFamily="34" charset="0"/>
                <a:sym typeface="Open Sans"/>
              </a:rPr>
              <a:t>Bored</a:t>
            </a:r>
            <a:endParaRPr sz="2000" dirty="0">
              <a:solidFill>
                <a:schemeClr val="accent2"/>
              </a:solidFill>
              <a:latin typeface="Arial" panose="020B0604020202020204" pitchFamily="34" charset="0"/>
              <a:cs typeface="Arial" panose="020B0604020202020204" pitchFamily="34" charset="0"/>
            </a:endParaRPr>
          </a:p>
          <a:p>
            <a:pPr marR="0" lvl="0" algn="l" rtl="0">
              <a:spcBef>
                <a:spcPts val="520"/>
              </a:spcBef>
              <a:spcAft>
                <a:spcPts val="0"/>
              </a:spcAft>
              <a:buClr>
                <a:schemeClr val="accent5"/>
              </a:buClr>
              <a:buSzPts val="2600"/>
            </a:pPr>
            <a:endParaRPr sz="2000" dirty="0">
              <a:solidFill>
                <a:schemeClr val="accent2"/>
              </a:solidFill>
            </a:endParaRPr>
          </a:p>
        </p:txBody>
      </p:sp>
      <p:sp>
        <p:nvSpPr>
          <p:cNvPr id="11" name="Google Shape;142;p26">
            <a:extLst>
              <a:ext uri="{FF2B5EF4-FFF2-40B4-BE49-F238E27FC236}">
                <a16:creationId xmlns:a16="http://schemas.microsoft.com/office/drawing/2014/main" id="{E2F4E76C-EA1A-9447-AEE8-90F1918FEA53}"/>
              </a:ext>
            </a:extLst>
          </p:cNvPr>
          <p:cNvSpPr txBox="1">
            <a:spLocks/>
          </p:cNvSpPr>
          <p:nvPr/>
        </p:nvSpPr>
        <p:spPr>
          <a:xfrm>
            <a:off x="658369" y="1486896"/>
            <a:ext cx="7530478" cy="8524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44450" indent="0" algn="ctr">
              <a:spcBef>
                <a:spcPts val="0"/>
              </a:spcBef>
              <a:spcAft>
                <a:spcPts val="600"/>
              </a:spcAft>
              <a:buClr>
                <a:schemeClr val="accent5"/>
              </a:buClr>
              <a:buSzPts val="2500"/>
              <a:buNone/>
            </a:pPr>
            <a:r>
              <a:rPr lang="en-US" sz="2400" dirty="0">
                <a:solidFill>
                  <a:schemeClr val="accent1"/>
                </a:solidFill>
                <a:latin typeface="Arial" panose="020B0604020202020204" pitchFamily="34" charset="0"/>
                <a:cs typeface="Arial" panose="020B0604020202020204" pitchFamily="34" charset="0"/>
              </a:rPr>
              <a:t>Look for cues that help you identify emotions.</a:t>
            </a:r>
          </a:p>
          <a:p>
            <a:pPr marL="44450" indent="0" algn="ctr">
              <a:spcBef>
                <a:spcPts val="0"/>
              </a:spcBef>
              <a:buClr>
                <a:schemeClr val="accent5"/>
              </a:buClr>
              <a:buSzPts val="2500"/>
              <a:buNone/>
            </a:pPr>
            <a:endParaRPr lang="en-US" sz="2400" dirty="0">
              <a:solidFill>
                <a:schemeClr val="bg2"/>
              </a:solidFill>
              <a:latin typeface="Arial" panose="020B0604020202020204" pitchFamily="34" charset="0"/>
              <a:cs typeface="Arial" panose="020B0604020202020204" pitchFamily="34" charset="0"/>
            </a:endParaRPr>
          </a:p>
        </p:txBody>
      </p:sp>
      <p:pic>
        <p:nvPicPr>
          <p:cNvPr id="3" name="Picture 2" descr="Shape&#10;&#10;Description automatically generated with medium confidence">
            <a:extLst>
              <a:ext uri="{FF2B5EF4-FFF2-40B4-BE49-F238E27FC236}">
                <a16:creationId xmlns:a16="http://schemas.microsoft.com/office/drawing/2014/main" id="{071E57BA-CCBD-0647-B283-B273173A35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811" y="2031312"/>
            <a:ext cx="1192960" cy="1257300"/>
          </a:xfrm>
          <a:prstGeom prst="rect">
            <a:avLst/>
          </a:prstGeom>
        </p:spPr>
      </p:pic>
      <p:pic>
        <p:nvPicPr>
          <p:cNvPr id="5" name="Picture 4" descr="Icon&#10;&#10;Description automatically generated">
            <a:extLst>
              <a:ext uri="{FF2B5EF4-FFF2-40B4-BE49-F238E27FC236}">
                <a16:creationId xmlns:a16="http://schemas.microsoft.com/office/drawing/2014/main" id="{30298B3E-65F3-1047-B41B-1867C62B4F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3601" y="3665849"/>
            <a:ext cx="1233138" cy="1299645"/>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34E1FB31-4E55-A249-936A-C81CDFC1A0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56552" y="2296055"/>
            <a:ext cx="1176396" cy="1239842"/>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458A576B-EDA2-A444-B38A-624F25DF11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77344" y="2934862"/>
            <a:ext cx="1151699" cy="1213813"/>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E8CD7CA1-D96A-6C4B-9973-037CE862C4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0567" y="3380709"/>
            <a:ext cx="1233139" cy="1299645"/>
          </a:xfrm>
          <a:prstGeom prst="rect">
            <a:avLst/>
          </a:prstGeom>
        </p:spPr>
      </p:pic>
    </p:spTree>
    <p:extLst>
      <p:ext uri="{BB962C8B-B14F-4D97-AF65-F5344CB8AC3E}">
        <p14:creationId xmlns:p14="http://schemas.microsoft.com/office/powerpoint/2010/main" val="1769136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p:nvPr/>
        </p:nvSpPr>
        <p:spPr>
          <a:xfrm>
            <a:off x="4764060" y="1801443"/>
            <a:ext cx="3505200" cy="6226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dirty="0">
                <a:solidFill>
                  <a:schemeClr val="accent6"/>
                </a:solidFill>
              </a:rPr>
              <a:t>hurt</a:t>
            </a:r>
            <a:endParaRPr dirty="0">
              <a:solidFill>
                <a:schemeClr val="accent6"/>
              </a:solidFill>
            </a:endParaRPr>
          </a:p>
        </p:txBody>
      </p:sp>
      <p:sp>
        <p:nvSpPr>
          <p:cNvPr id="172" name="Google Shape;172;p29"/>
          <p:cNvSpPr txBox="1"/>
          <p:nvPr/>
        </p:nvSpPr>
        <p:spPr>
          <a:xfrm>
            <a:off x="5638800" y="2719360"/>
            <a:ext cx="3505200" cy="6226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D050"/>
              </a:buClr>
              <a:buSzPts val="4800"/>
              <a:buFont typeface="Arial"/>
              <a:buNone/>
            </a:pPr>
            <a:r>
              <a:rPr lang="en-US" sz="4800" dirty="0">
                <a:solidFill>
                  <a:schemeClr val="accent3"/>
                </a:solidFill>
              </a:rPr>
              <a:t>sad</a:t>
            </a:r>
            <a:endParaRPr dirty="0">
              <a:solidFill>
                <a:schemeClr val="accent3"/>
              </a:solidFill>
            </a:endParaRPr>
          </a:p>
        </p:txBody>
      </p:sp>
      <p:sp>
        <p:nvSpPr>
          <p:cNvPr id="174" name="Google Shape;174;p29"/>
          <p:cNvSpPr/>
          <p:nvPr/>
        </p:nvSpPr>
        <p:spPr>
          <a:xfrm>
            <a:off x="0" y="-57150"/>
            <a:ext cx="9144000" cy="1257300"/>
          </a:xfrm>
          <a:prstGeom prst="rect">
            <a:avLst/>
          </a:prstGeom>
          <a:solidFill>
            <a:schemeClr val="bg2"/>
          </a:solidFill>
          <a:ln>
            <a:no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5" name="Google Shape;175;p29"/>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dirty="0">
                <a:solidFill>
                  <a:schemeClr val="lt1"/>
                </a:solidFill>
                <a:latin typeface="Arial"/>
                <a:ea typeface="Arial"/>
                <a:cs typeface="Arial"/>
                <a:sym typeface="Arial"/>
              </a:rPr>
              <a:t>How might he be feeling?</a:t>
            </a:r>
            <a:endParaRPr dirty="0"/>
          </a:p>
        </p:txBody>
      </p:sp>
      <p:sp>
        <p:nvSpPr>
          <p:cNvPr id="8" name="Google Shape;165;p28"/>
          <p:cNvSpPr txBox="1"/>
          <p:nvPr/>
        </p:nvSpPr>
        <p:spPr>
          <a:xfrm>
            <a:off x="5382980" y="3703849"/>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C00CC"/>
              </a:buClr>
              <a:buSzPts val="4800"/>
              <a:buFont typeface="Arial"/>
              <a:buNone/>
            </a:pPr>
            <a:r>
              <a:rPr lang="en-US" sz="4800" dirty="0">
                <a:solidFill>
                  <a:schemeClr val="accent2"/>
                </a:solidFill>
              </a:rPr>
              <a:t>confused</a:t>
            </a:r>
            <a:endParaRPr dirty="0">
              <a:solidFill>
                <a:schemeClr val="accent2"/>
              </a:solidFill>
            </a:endParaRPr>
          </a:p>
        </p:txBody>
      </p:sp>
      <p:pic>
        <p:nvPicPr>
          <p:cNvPr id="6" name="Picture 5">
            <a:extLst>
              <a:ext uri="{FF2B5EF4-FFF2-40B4-BE49-F238E27FC236}">
                <a16:creationId xmlns:a16="http://schemas.microsoft.com/office/drawing/2014/main" id="{AB79CE33-A73E-CB4A-B903-108670325B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6762" y="1554480"/>
            <a:ext cx="3292317" cy="3353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p:tgtEl>
                                          <p:spTgt spid="17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 calcmode="lin" valueType="num">
                                      <p:cBhvr additive="base">
                                        <p:cTn id="12" dur="500"/>
                                        <p:tgtEl>
                                          <p:spTgt spid="172"/>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p:nvPr/>
        </p:nvSpPr>
        <p:spPr>
          <a:xfrm>
            <a:off x="0" y="-57150"/>
            <a:ext cx="9144000" cy="1257300"/>
          </a:xfrm>
          <a:prstGeom prst="rect">
            <a:avLst/>
          </a:prstGeom>
          <a:solidFill>
            <a:schemeClr val="bg2"/>
          </a:solidFill>
          <a:ln>
            <a:no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2" name="Google Shape;162;p28"/>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dirty="0">
                <a:solidFill>
                  <a:schemeClr val="lt1"/>
                </a:solidFill>
                <a:latin typeface="Arial"/>
                <a:ea typeface="Arial"/>
                <a:cs typeface="Arial"/>
                <a:sym typeface="Arial"/>
              </a:rPr>
              <a:t>How might she be feeling?</a:t>
            </a:r>
            <a:endParaRPr dirty="0"/>
          </a:p>
        </p:txBody>
      </p:sp>
      <p:sp>
        <p:nvSpPr>
          <p:cNvPr id="163" name="Google Shape;163;p28"/>
          <p:cNvSpPr txBox="1"/>
          <p:nvPr/>
        </p:nvSpPr>
        <p:spPr>
          <a:xfrm>
            <a:off x="4806697" y="1948950"/>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800" dirty="0">
                <a:solidFill>
                  <a:schemeClr val="accent2"/>
                </a:solidFill>
              </a:rPr>
              <a:t>angry</a:t>
            </a:r>
            <a:endParaRPr dirty="0">
              <a:solidFill>
                <a:schemeClr val="accent2"/>
              </a:solidFill>
            </a:endParaRPr>
          </a:p>
        </p:txBody>
      </p:sp>
      <p:sp>
        <p:nvSpPr>
          <p:cNvPr id="164" name="Google Shape;164;p28"/>
          <p:cNvSpPr txBox="1"/>
          <p:nvPr/>
        </p:nvSpPr>
        <p:spPr>
          <a:xfrm>
            <a:off x="5537675" y="2646456"/>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D050"/>
              </a:buClr>
              <a:buSzPts val="4800"/>
              <a:buFont typeface="Arial"/>
              <a:buNone/>
            </a:pPr>
            <a:r>
              <a:rPr lang="en-US" sz="4800" dirty="0">
                <a:solidFill>
                  <a:schemeClr val="accent6"/>
                </a:solidFill>
              </a:rPr>
              <a:t>annoyed</a:t>
            </a:r>
            <a:endParaRPr dirty="0">
              <a:solidFill>
                <a:schemeClr val="accent6"/>
              </a:solidFill>
            </a:endParaRPr>
          </a:p>
        </p:txBody>
      </p:sp>
      <p:sp>
        <p:nvSpPr>
          <p:cNvPr id="165" name="Google Shape;165;p28"/>
          <p:cNvSpPr txBox="1"/>
          <p:nvPr/>
        </p:nvSpPr>
        <p:spPr>
          <a:xfrm>
            <a:off x="5031786" y="3343962"/>
            <a:ext cx="3505200" cy="8485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C00CC"/>
              </a:buClr>
              <a:buSzPts val="4800"/>
              <a:buFont typeface="Arial"/>
              <a:buNone/>
            </a:pPr>
            <a:r>
              <a:rPr lang="en-US" sz="4800" dirty="0">
                <a:solidFill>
                  <a:schemeClr val="accent1"/>
                </a:solidFill>
              </a:rPr>
              <a:t>frustrated</a:t>
            </a:r>
            <a:endParaRPr dirty="0">
              <a:solidFill>
                <a:schemeClr val="accent1"/>
              </a:solidFill>
            </a:endParaRPr>
          </a:p>
        </p:txBody>
      </p:sp>
      <p:pic>
        <p:nvPicPr>
          <p:cNvPr id="6" name="Picture 5" descr="A picture containing floor, indoor&#10;&#10;Description automatically generated">
            <a:extLst>
              <a:ext uri="{FF2B5EF4-FFF2-40B4-BE49-F238E27FC236}">
                <a16:creationId xmlns:a16="http://schemas.microsoft.com/office/drawing/2014/main" id="{6632A5FD-083A-2F40-9867-A7503FC3CC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2103" y="1545844"/>
            <a:ext cx="3280113" cy="3280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500"/>
                                        <p:tgtEl>
                                          <p:spTgt spid="16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 calcmode="lin" valueType="num">
                                      <p:cBhvr additive="base">
                                        <p:cTn id="12" dur="500"/>
                                        <p:tgtEl>
                                          <p:spTgt spid="16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 calcmode="lin" valueType="num">
                                      <p:cBhvr additive="base">
                                        <p:cTn id="17" dur="500"/>
                                        <p:tgtEl>
                                          <p:spTgt spid="1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p:nvPr/>
        </p:nvSpPr>
        <p:spPr>
          <a:xfrm>
            <a:off x="4851297" y="2178210"/>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dirty="0">
                <a:solidFill>
                  <a:schemeClr val="accent3"/>
                </a:solidFill>
              </a:rPr>
              <a:t>joyful</a:t>
            </a:r>
            <a:endParaRPr dirty="0">
              <a:solidFill>
                <a:schemeClr val="accent3"/>
              </a:solidFill>
            </a:endParaRPr>
          </a:p>
        </p:txBody>
      </p:sp>
      <p:sp>
        <p:nvSpPr>
          <p:cNvPr id="181" name="Google Shape;181;p30"/>
          <p:cNvSpPr txBox="1"/>
          <p:nvPr/>
        </p:nvSpPr>
        <p:spPr>
          <a:xfrm>
            <a:off x="5766350" y="2935319"/>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D050"/>
              </a:buClr>
              <a:buSzPts val="4800"/>
              <a:buFont typeface="Arial"/>
              <a:buNone/>
            </a:pPr>
            <a:r>
              <a:rPr lang="en-US" sz="4800" dirty="0">
                <a:solidFill>
                  <a:schemeClr val="accent2"/>
                </a:solidFill>
              </a:rPr>
              <a:t>curious</a:t>
            </a:r>
            <a:endParaRPr dirty="0">
              <a:solidFill>
                <a:schemeClr val="accent2"/>
              </a:solidFill>
            </a:endParaRPr>
          </a:p>
        </p:txBody>
      </p:sp>
      <p:sp>
        <p:nvSpPr>
          <p:cNvPr id="182" name="Google Shape;182;p30"/>
          <p:cNvSpPr txBox="1"/>
          <p:nvPr/>
        </p:nvSpPr>
        <p:spPr>
          <a:xfrm>
            <a:off x="4879200" y="3706444"/>
            <a:ext cx="38076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C00CC"/>
              </a:buClr>
              <a:buSzPts val="4800"/>
              <a:buFont typeface="Arial"/>
              <a:buNone/>
            </a:pPr>
            <a:r>
              <a:rPr lang="en-US" sz="4800" dirty="0">
                <a:solidFill>
                  <a:schemeClr val="accent6"/>
                </a:solidFill>
              </a:rPr>
              <a:t>interested</a:t>
            </a:r>
            <a:endParaRPr dirty="0">
              <a:solidFill>
                <a:schemeClr val="accent6"/>
              </a:solidFill>
            </a:endParaRPr>
          </a:p>
        </p:txBody>
      </p:sp>
      <p:sp>
        <p:nvSpPr>
          <p:cNvPr id="184" name="Google Shape;184;p30"/>
          <p:cNvSpPr/>
          <p:nvPr/>
        </p:nvSpPr>
        <p:spPr>
          <a:xfrm>
            <a:off x="0" y="-48205"/>
            <a:ext cx="9144000" cy="1257300"/>
          </a:xfrm>
          <a:prstGeom prst="rect">
            <a:avLst/>
          </a:prstGeom>
          <a:solidFill>
            <a:schemeClr val="bg2"/>
          </a:solidFill>
          <a:ln>
            <a:no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5" name="Google Shape;185;p30"/>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dirty="0">
                <a:solidFill>
                  <a:schemeClr val="lt1"/>
                </a:solidFill>
                <a:latin typeface="Arial"/>
                <a:ea typeface="Arial"/>
                <a:cs typeface="Arial"/>
                <a:sym typeface="Arial"/>
              </a:rPr>
              <a:t>How might she be feeling?</a:t>
            </a:r>
            <a:endParaRPr dirty="0"/>
          </a:p>
        </p:txBody>
      </p:sp>
      <p:pic>
        <p:nvPicPr>
          <p:cNvPr id="4" name="Picture 3" descr="A picture containing outdoor object&#10;&#10;Description automatically generated">
            <a:extLst>
              <a:ext uri="{FF2B5EF4-FFF2-40B4-BE49-F238E27FC236}">
                <a16:creationId xmlns:a16="http://schemas.microsoft.com/office/drawing/2014/main" id="{F3B3B734-C0DA-5A4D-9F50-822013A036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1600" y="1523235"/>
            <a:ext cx="2967228" cy="3291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500"/>
                                        <p:tgtEl>
                                          <p:spTgt spid="18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anim calcmode="lin" valueType="num">
                                      <p:cBhvr additive="base">
                                        <p:cTn id="12" dur="500"/>
                                        <p:tgtEl>
                                          <p:spTgt spid="181"/>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82"/>
                                        </p:tgtEl>
                                        <p:attrNameLst>
                                          <p:attrName>style.visibility</p:attrName>
                                        </p:attrNameLst>
                                      </p:cBhvr>
                                      <p:to>
                                        <p:strVal val="visible"/>
                                      </p:to>
                                    </p:set>
                                    <p:anim calcmode="lin" valueType="num">
                                      <p:cBhvr additive="base">
                                        <p:cTn id="17" dur="500"/>
                                        <p:tgtEl>
                                          <p:spTgt spid="18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p:nvPr/>
        </p:nvSpPr>
        <p:spPr>
          <a:xfrm>
            <a:off x="4769300" y="1811705"/>
            <a:ext cx="2511444"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800" dirty="0">
                <a:solidFill>
                  <a:schemeClr val="accent6"/>
                </a:solidFill>
                <a:sym typeface="Arial"/>
              </a:rPr>
              <a:t>worried</a:t>
            </a:r>
            <a:endParaRPr dirty="0">
              <a:solidFill>
                <a:schemeClr val="accent6"/>
              </a:solidFill>
            </a:endParaRPr>
          </a:p>
        </p:txBody>
      </p:sp>
      <p:sp>
        <p:nvSpPr>
          <p:cNvPr id="191" name="Google Shape;191;p31"/>
          <p:cNvSpPr txBox="1"/>
          <p:nvPr/>
        </p:nvSpPr>
        <p:spPr>
          <a:xfrm>
            <a:off x="5349902" y="2739052"/>
            <a:ext cx="3267829"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D050"/>
              </a:buClr>
              <a:buSzPts val="4800"/>
              <a:buFont typeface="Arial"/>
              <a:buNone/>
            </a:pPr>
            <a:r>
              <a:rPr lang="en-US" sz="4800" dirty="0">
                <a:solidFill>
                  <a:schemeClr val="accent3"/>
                </a:solidFill>
                <a:sym typeface="Arial"/>
              </a:rPr>
              <a:t>urgent</a:t>
            </a:r>
            <a:endParaRPr dirty="0">
              <a:solidFill>
                <a:schemeClr val="accent3"/>
              </a:solidFill>
            </a:endParaRPr>
          </a:p>
        </p:txBody>
      </p:sp>
      <p:sp>
        <p:nvSpPr>
          <p:cNvPr id="192" name="Google Shape;192;p31"/>
          <p:cNvSpPr txBox="1"/>
          <p:nvPr/>
        </p:nvSpPr>
        <p:spPr>
          <a:xfrm>
            <a:off x="5813566" y="3662058"/>
            <a:ext cx="3125409" cy="6226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C00CC"/>
              </a:buClr>
              <a:buSzPts val="4800"/>
              <a:buFont typeface="Arial"/>
              <a:buNone/>
            </a:pPr>
            <a:r>
              <a:rPr lang="en-US" sz="4800" dirty="0">
                <a:solidFill>
                  <a:schemeClr val="accent2"/>
                </a:solidFill>
              </a:rPr>
              <a:t>upset</a:t>
            </a:r>
            <a:endParaRPr dirty="0">
              <a:solidFill>
                <a:schemeClr val="accent2"/>
              </a:solidFill>
            </a:endParaRPr>
          </a:p>
        </p:txBody>
      </p:sp>
      <p:sp>
        <p:nvSpPr>
          <p:cNvPr id="194" name="Google Shape;194;p31"/>
          <p:cNvSpPr/>
          <p:nvPr/>
        </p:nvSpPr>
        <p:spPr>
          <a:xfrm>
            <a:off x="0" y="-57150"/>
            <a:ext cx="9144000" cy="1257300"/>
          </a:xfrm>
          <a:prstGeom prst="rect">
            <a:avLst/>
          </a:prstGeom>
          <a:solidFill>
            <a:schemeClr val="bg2"/>
          </a:solidFill>
          <a:ln>
            <a:no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5" name="Google Shape;195;p31"/>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dirty="0">
                <a:solidFill>
                  <a:schemeClr val="lt1"/>
                </a:solidFill>
                <a:latin typeface="Arial"/>
                <a:ea typeface="Arial"/>
                <a:cs typeface="Arial"/>
                <a:sym typeface="Arial"/>
              </a:rPr>
              <a:t>How might they be feeling?</a:t>
            </a:r>
            <a:endParaRPr dirty="0"/>
          </a:p>
        </p:txBody>
      </p:sp>
      <p:pic>
        <p:nvPicPr>
          <p:cNvPr id="4" name="Picture 3">
            <a:extLst>
              <a:ext uri="{FF2B5EF4-FFF2-40B4-BE49-F238E27FC236}">
                <a16:creationId xmlns:a16="http://schemas.microsoft.com/office/drawing/2014/main" id="{1BDD8F22-0448-554B-9724-1226E38811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5550" y="1415246"/>
            <a:ext cx="3267830" cy="3489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500"/>
                                        <p:tgtEl>
                                          <p:spTgt spid="19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91"/>
                                        </p:tgtEl>
                                        <p:attrNameLst>
                                          <p:attrName>style.visibility</p:attrName>
                                        </p:attrNameLst>
                                      </p:cBhvr>
                                      <p:to>
                                        <p:strVal val="visible"/>
                                      </p:to>
                                    </p:set>
                                    <p:anim calcmode="lin" valueType="num">
                                      <p:cBhvr additive="base">
                                        <p:cTn id="12" dur="500"/>
                                        <p:tgtEl>
                                          <p:spTgt spid="191"/>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2"/>
                                        </p:tgtEl>
                                        <p:attrNameLst>
                                          <p:attrName>style.visibility</p:attrName>
                                        </p:attrNameLst>
                                      </p:cBhvr>
                                      <p:to>
                                        <p:strVal val="visible"/>
                                      </p:to>
                                    </p:set>
                                    <p:anim calcmode="lin" valueType="num">
                                      <p:cBhvr additive="base">
                                        <p:cTn id="17" dur="500"/>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p:nvPr/>
        </p:nvSpPr>
        <p:spPr>
          <a:xfrm>
            <a:off x="4600074" y="1783744"/>
            <a:ext cx="3505200" cy="6226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dirty="0">
                <a:solidFill>
                  <a:schemeClr val="accent2"/>
                </a:solidFill>
                <a:latin typeface="Arial"/>
                <a:ea typeface="Arial"/>
                <a:cs typeface="Arial"/>
                <a:sym typeface="Arial"/>
              </a:rPr>
              <a:t>It’s n</a:t>
            </a:r>
            <a:r>
              <a:rPr lang="en" sz="4800" dirty="0" err="1">
                <a:solidFill>
                  <a:schemeClr val="accent2"/>
                </a:solidFill>
                <a:latin typeface="Arial"/>
                <a:ea typeface="Arial"/>
                <a:cs typeface="Arial"/>
                <a:sym typeface="Arial"/>
              </a:rPr>
              <a:t>ot</a:t>
            </a:r>
            <a:r>
              <a:rPr lang="en" sz="4800" dirty="0">
                <a:solidFill>
                  <a:schemeClr val="accent2"/>
                </a:solidFill>
                <a:sym typeface="Arial"/>
              </a:rPr>
              <a:t> fair</a:t>
            </a:r>
            <a:endParaRPr dirty="0">
              <a:solidFill>
                <a:schemeClr val="accent2"/>
              </a:solidFill>
            </a:endParaRPr>
          </a:p>
        </p:txBody>
      </p:sp>
      <p:sp>
        <p:nvSpPr>
          <p:cNvPr id="210" name="Google Shape;210;p33"/>
          <p:cNvSpPr txBox="1"/>
          <p:nvPr/>
        </p:nvSpPr>
        <p:spPr>
          <a:xfrm>
            <a:off x="5029200" y="2749279"/>
            <a:ext cx="3832212"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D050"/>
              </a:buClr>
              <a:buSzPts val="4800"/>
              <a:buFont typeface="Arial"/>
              <a:buNone/>
            </a:pPr>
            <a:r>
              <a:rPr lang="en-US" sz="4800" dirty="0">
                <a:solidFill>
                  <a:schemeClr val="accent3"/>
                </a:solidFill>
              </a:rPr>
              <a:t>embarrassed</a:t>
            </a:r>
            <a:endParaRPr dirty="0">
              <a:solidFill>
                <a:schemeClr val="accent3"/>
              </a:solidFill>
            </a:endParaRPr>
          </a:p>
        </p:txBody>
      </p:sp>
      <p:sp>
        <p:nvSpPr>
          <p:cNvPr id="211" name="Google Shape;211;p33"/>
          <p:cNvSpPr txBox="1"/>
          <p:nvPr/>
        </p:nvSpPr>
        <p:spPr>
          <a:xfrm>
            <a:off x="5276730" y="3714917"/>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C00CC"/>
              </a:buClr>
              <a:buSzPts val="4800"/>
              <a:buFont typeface="Arial"/>
              <a:buNone/>
            </a:pPr>
            <a:r>
              <a:rPr lang="en-US" sz="4800" dirty="0">
                <a:solidFill>
                  <a:schemeClr val="accent6"/>
                </a:solidFill>
              </a:rPr>
              <a:t>angry</a:t>
            </a:r>
            <a:endParaRPr dirty="0">
              <a:solidFill>
                <a:schemeClr val="accent6"/>
              </a:solidFill>
            </a:endParaRPr>
          </a:p>
        </p:txBody>
      </p:sp>
      <p:sp>
        <p:nvSpPr>
          <p:cNvPr id="213" name="Google Shape;213;p33"/>
          <p:cNvSpPr/>
          <p:nvPr/>
        </p:nvSpPr>
        <p:spPr>
          <a:xfrm>
            <a:off x="0" y="-57150"/>
            <a:ext cx="9144000" cy="1257300"/>
          </a:xfrm>
          <a:prstGeom prst="rect">
            <a:avLst/>
          </a:prstGeom>
          <a:solidFill>
            <a:schemeClr val="bg2"/>
          </a:solidFill>
          <a:ln>
            <a:no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4" name="Google Shape;214;p33"/>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dirty="0">
                <a:solidFill>
                  <a:schemeClr val="lt1"/>
                </a:solidFill>
                <a:latin typeface="Arial"/>
                <a:ea typeface="Arial"/>
                <a:cs typeface="Arial"/>
                <a:sym typeface="Arial"/>
              </a:rPr>
              <a:t>How might he be feeling?</a:t>
            </a:r>
            <a:endParaRPr dirty="0"/>
          </a:p>
        </p:txBody>
      </p:sp>
      <p:pic>
        <p:nvPicPr>
          <p:cNvPr id="4" name="Picture 3" descr="A picture containing outdoor object&#10;&#10;Description automatically generated">
            <a:extLst>
              <a:ext uri="{FF2B5EF4-FFF2-40B4-BE49-F238E27FC236}">
                <a16:creationId xmlns:a16="http://schemas.microsoft.com/office/drawing/2014/main" id="{F942C801-F451-5348-ABE9-DF8354184D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8680" y="1415246"/>
            <a:ext cx="3104388" cy="3493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additive="base">
                                        <p:cTn id="7" dur="500"/>
                                        <p:tgtEl>
                                          <p:spTgt spid="20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 calcmode="lin" valueType="num">
                                      <p:cBhvr additive="base">
                                        <p:cTn id="12" dur="500"/>
                                        <p:tgtEl>
                                          <p:spTgt spid="21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1"/>
                                        </p:tgtEl>
                                        <p:attrNameLst>
                                          <p:attrName>style.visibility</p:attrName>
                                        </p:attrNameLst>
                                      </p:cBhvr>
                                      <p:to>
                                        <p:strVal val="visible"/>
                                      </p:to>
                                    </p:set>
                                    <p:anim calcmode="lin" valueType="num">
                                      <p:cBhvr additive="base">
                                        <p:cTn id="17" dur="5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WT2023">
      <a:dk1>
        <a:srgbClr val="000000"/>
      </a:dk1>
      <a:lt1>
        <a:srgbClr val="FFFFFF"/>
      </a:lt1>
      <a:dk2>
        <a:srgbClr val="2661AC"/>
      </a:dk2>
      <a:lt2>
        <a:srgbClr val="F5F2EC"/>
      </a:lt2>
      <a:accent1>
        <a:srgbClr val="3383CC"/>
      </a:accent1>
      <a:accent2>
        <a:srgbClr val="BF5098"/>
      </a:accent2>
      <a:accent3>
        <a:srgbClr val="90BF49"/>
      </a:accent3>
      <a:accent4>
        <a:srgbClr val="53267F"/>
      </a:accent4>
      <a:accent5>
        <a:srgbClr val="F29F1F"/>
      </a:accent5>
      <a:accent6>
        <a:srgbClr val="755199"/>
      </a:accent6>
      <a:hlink>
        <a:srgbClr val="5C9CD6"/>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364</Words>
  <Application>Microsoft Macintosh PowerPoint</Application>
  <PresentationFormat>On-screen Show (16:9)</PresentationFormat>
  <Paragraphs>61</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Montserrat</vt:lpstr>
      <vt:lpstr>Open Sans</vt:lpstr>
      <vt:lpstr>Arial</vt:lpstr>
      <vt:lpstr>Open Sans Light</vt:lpstr>
      <vt:lpstr>Myriad Pro</vt:lpstr>
      <vt:lpstr>Calibri</vt:lpstr>
      <vt:lpstr>Simple Light</vt:lpstr>
      <vt:lpstr>Office Theme</vt:lpstr>
      <vt:lpstr>PowerPoint Presentation</vt:lpstr>
      <vt:lpstr>What is empathy?</vt:lpstr>
      <vt:lpstr>Why is empathy important?</vt:lpstr>
      <vt:lpstr>How do you build empathy?</vt:lpstr>
      <vt:lpstr>PowerPoint Presentation</vt:lpstr>
      <vt:lpstr>PowerPoint Presentation</vt:lpstr>
      <vt:lpstr>PowerPoint Presentation</vt:lpstr>
      <vt:lpstr>PowerPoint Presentation</vt:lpstr>
      <vt:lpstr>PowerPoint Presentation</vt:lpstr>
      <vt:lpstr>PowerPoint Presentation</vt:lpstr>
      <vt:lpstr>What is empathy?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Colleen bryant</cp:lastModifiedBy>
  <cp:revision>24</cp:revision>
  <dcterms:modified xsi:type="dcterms:W3CDTF">2023-09-25T00:11:54Z</dcterms:modified>
</cp:coreProperties>
</file>